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50" r:id="rId1"/>
  </p:sldMasterIdLst>
  <p:notesMasterIdLst>
    <p:notesMasterId r:id="rId38"/>
  </p:notesMasterIdLst>
  <p:handoutMasterIdLst>
    <p:handoutMasterId r:id="rId39"/>
  </p:handoutMasterIdLst>
  <p:sldIdLst>
    <p:sldId id="260" r:id="rId2"/>
    <p:sldId id="262" r:id="rId3"/>
    <p:sldId id="298" r:id="rId4"/>
    <p:sldId id="259" r:id="rId5"/>
    <p:sldId id="261" r:id="rId6"/>
    <p:sldId id="263" r:id="rId7"/>
    <p:sldId id="264" r:id="rId8"/>
    <p:sldId id="265" r:id="rId9"/>
    <p:sldId id="280" r:id="rId10"/>
    <p:sldId id="266" r:id="rId11"/>
    <p:sldId id="267" r:id="rId12"/>
    <p:sldId id="269" r:id="rId13"/>
    <p:sldId id="270" r:id="rId14"/>
    <p:sldId id="275" r:id="rId15"/>
    <p:sldId id="272" r:id="rId16"/>
    <p:sldId id="273" r:id="rId17"/>
    <p:sldId id="279" r:id="rId18"/>
    <p:sldId id="277" r:id="rId19"/>
    <p:sldId id="281" r:id="rId20"/>
    <p:sldId id="282" r:id="rId21"/>
    <p:sldId id="290" r:id="rId22"/>
    <p:sldId id="283" r:id="rId23"/>
    <p:sldId id="291" r:id="rId24"/>
    <p:sldId id="284" r:id="rId25"/>
    <p:sldId id="292" r:id="rId26"/>
    <p:sldId id="274" r:id="rId27"/>
    <p:sldId id="276" r:id="rId28"/>
    <p:sldId id="289" r:id="rId29"/>
    <p:sldId id="288" r:id="rId30"/>
    <p:sldId id="293" r:id="rId31"/>
    <p:sldId id="294" r:id="rId32"/>
    <p:sldId id="295" r:id="rId33"/>
    <p:sldId id="287" r:id="rId34"/>
    <p:sldId id="268" r:id="rId35"/>
    <p:sldId id="297" r:id="rId36"/>
    <p:sldId id="29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91" d="100"/>
          <a:sy n="91" d="100"/>
        </p:scale>
        <p:origin x="2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E5223-BCFE-4729-9DEB-F36E1141134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CC3C9BF-E388-4564-8856-B4D73F8410CB}">
      <dgm:prSet phldrT="[טקסט]"/>
      <dgm:spPr/>
      <dgm:t>
        <a:bodyPr/>
        <a:lstStyle/>
        <a:p>
          <a:pPr rtl="0"/>
          <a:r>
            <a:rPr lang="en-US"/>
            <a:t>Step 1 &amp; 2- Scraping + Scrub</a:t>
          </a:r>
        </a:p>
      </dgm:t>
    </dgm:pt>
    <dgm:pt modelId="{F306F973-3401-4EFB-B403-B9BD8590E8F5}" type="parTrans" cxnId="{5EA3ACAC-A8B3-4D17-9457-628E3505979E}">
      <dgm:prSet/>
      <dgm:spPr/>
      <dgm:t>
        <a:bodyPr/>
        <a:lstStyle/>
        <a:p>
          <a:pPr rtl="0"/>
          <a:endParaRPr lang="en-US"/>
        </a:p>
      </dgm:t>
    </dgm:pt>
    <dgm:pt modelId="{F2AE60AC-634F-491A-91BC-FA24DB65C784}" type="sibTrans" cxnId="{5EA3ACAC-A8B3-4D17-9457-628E3505979E}">
      <dgm:prSet/>
      <dgm:spPr/>
      <dgm:t>
        <a:bodyPr/>
        <a:lstStyle/>
        <a:p>
          <a:pPr rtl="0"/>
          <a:endParaRPr lang="en-US"/>
        </a:p>
      </dgm:t>
    </dgm:pt>
    <dgm:pt modelId="{6E78A803-7994-47AF-A0AD-6AFC9E59E573}">
      <dgm:prSet phldrT="[טקסט]"/>
      <dgm:spPr/>
      <dgm:t>
        <a:bodyPr/>
        <a:lstStyle/>
        <a:p>
          <a:r>
            <a:rPr lang="en-US"/>
            <a:t>CreateDBup.ipynb</a:t>
          </a:r>
        </a:p>
      </dgm:t>
    </dgm:pt>
    <dgm:pt modelId="{B280DF20-A1D2-46E8-9C29-12B5CBE39CF9}" type="parTrans" cxnId="{F9F9F018-978E-4844-B581-4F709E75FE37}">
      <dgm:prSet/>
      <dgm:spPr/>
      <dgm:t>
        <a:bodyPr/>
        <a:lstStyle/>
        <a:p>
          <a:pPr rtl="0"/>
          <a:endParaRPr lang="en-US"/>
        </a:p>
      </dgm:t>
    </dgm:pt>
    <dgm:pt modelId="{0D195E1C-6DC2-4B11-AEFF-37E0E6C0B19A}" type="sibTrans" cxnId="{F9F9F018-978E-4844-B581-4F709E75FE37}">
      <dgm:prSet/>
      <dgm:spPr/>
      <dgm:t>
        <a:bodyPr/>
        <a:lstStyle/>
        <a:p>
          <a:pPr rtl="0"/>
          <a:endParaRPr lang="en-US"/>
        </a:p>
      </dgm:t>
    </dgm:pt>
    <dgm:pt modelId="{7D4BCAEC-A5B3-44F9-BFA3-CF044B0F0D20}">
      <dgm:prSet phldrT="[טקסט]"/>
      <dgm:spPr/>
      <dgm:t>
        <a:bodyPr/>
        <a:lstStyle/>
        <a:p>
          <a:pPr rtl="0"/>
          <a:r>
            <a:rPr lang="en-US"/>
            <a:t>Step 3 - Exploer </a:t>
          </a:r>
        </a:p>
      </dgm:t>
    </dgm:pt>
    <dgm:pt modelId="{5E5586AB-5322-443D-BD83-63C96A3E1BCA}" type="parTrans" cxnId="{70B17F48-30A3-430B-865B-77878BDA9152}">
      <dgm:prSet/>
      <dgm:spPr/>
      <dgm:t>
        <a:bodyPr/>
        <a:lstStyle/>
        <a:p>
          <a:pPr rtl="0"/>
          <a:endParaRPr lang="en-US"/>
        </a:p>
      </dgm:t>
    </dgm:pt>
    <dgm:pt modelId="{076585E9-95C7-47E9-BF02-2E7C8AA7E479}" type="sibTrans" cxnId="{70B17F48-30A3-430B-865B-77878BDA9152}">
      <dgm:prSet/>
      <dgm:spPr/>
      <dgm:t>
        <a:bodyPr/>
        <a:lstStyle/>
        <a:p>
          <a:pPr rtl="0"/>
          <a:endParaRPr lang="en-US"/>
        </a:p>
      </dgm:t>
    </dgm:pt>
    <dgm:pt modelId="{D7C9F742-1E22-4BA5-8E68-FAF6BBDC0013}">
      <dgm:prSet phldrT="[טקסט]"/>
      <dgm:spPr/>
      <dgm:t>
        <a:bodyPr/>
        <a:lstStyle/>
        <a:p>
          <a:pPr rtl="0"/>
          <a:r>
            <a:rPr lang="en-US"/>
            <a:t>ChangedNBA.ipynb</a:t>
          </a:r>
        </a:p>
      </dgm:t>
    </dgm:pt>
    <dgm:pt modelId="{4C0D5CE3-5FEC-4EF5-AC6B-639DEEAF7D78}" type="parTrans" cxnId="{3D5CA93F-1814-4B9A-8184-B9241CD61C10}">
      <dgm:prSet/>
      <dgm:spPr/>
      <dgm:t>
        <a:bodyPr/>
        <a:lstStyle/>
        <a:p>
          <a:pPr rtl="0"/>
          <a:endParaRPr lang="en-US"/>
        </a:p>
      </dgm:t>
    </dgm:pt>
    <dgm:pt modelId="{C752E71E-5960-48BA-A4FF-CDAF7F3A0CB9}" type="sibTrans" cxnId="{3D5CA93F-1814-4B9A-8184-B9241CD61C10}">
      <dgm:prSet/>
      <dgm:spPr/>
      <dgm:t>
        <a:bodyPr/>
        <a:lstStyle/>
        <a:p>
          <a:pPr rtl="0"/>
          <a:endParaRPr lang="en-US"/>
        </a:p>
      </dgm:t>
    </dgm:pt>
    <dgm:pt modelId="{C5EF46CB-176D-4224-B0C2-D188CC3F3F1E}">
      <dgm:prSet phldrT="[טקסט]"/>
      <dgm:spPr/>
      <dgm:t>
        <a:bodyPr/>
        <a:lstStyle/>
        <a:p>
          <a:pPr rtl="0"/>
          <a:r>
            <a:rPr lang="en-US"/>
            <a:t>OusideAmerica.ipynb</a:t>
          </a:r>
        </a:p>
      </dgm:t>
    </dgm:pt>
    <dgm:pt modelId="{21F0554D-9BC3-4EF7-B00E-73F646FCDECC}" type="parTrans" cxnId="{78EDEC5F-33BB-4599-A061-0D9D85CCDE91}">
      <dgm:prSet/>
      <dgm:spPr/>
      <dgm:t>
        <a:bodyPr/>
        <a:lstStyle/>
        <a:p>
          <a:pPr rtl="0"/>
          <a:endParaRPr lang="en-US"/>
        </a:p>
      </dgm:t>
    </dgm:pt>
    <dgm:pt modelId="{F7EC96FE-D3FF-4AC2-9289-DBD92C0D6443}" type="sibTrans" cxnId="{78EDEC5F-33BB-4599-A061-0D9D85CCDE91}">
      <dgm:prSet/>
      <dgm:spPr/>
      <dgm:t>
        <a:bodyPr/>
        <a:lstStyle/>
        <a:p>
          <a:pPr rtl="0"/>
          <a:endParaRPr lang="en-US"/>
        </a:p>
      </dgm:t>
    </dgm:pt>
    <dgm:pt modelId="{03A85826-8A0B-474F-A84F-700C4D28CAC4}">
      <dgm:prSet phldrT="[טקסט]"/>
      <dgm:spPr/>
      <dgm:t>
        <a:bodyPr/>
        <a:lstStyle/>
        <a:p>
          <a:pPr rtl="0"/>
          <a:r>
            <a:rPr lang="en-US"/>
            <a:t>Step 4 - Model</a:t>
          </a:r>
        </a:p>
      </dgm:t>
    </dgm:pt>
    <dgm:pt modelId="{DD1A66B2-D340-4B18-9497-7547A7CC0CFC}" type="parTrans" cxnId="{F517BE8E-FAF1-4B9C-B739-0EE722FBC0D8}">
      <dgm:prSet/>
      <dgm:spPr/>
      <dgm:t>
        <a:bodyPr/>
        <a:lstStyle/>
        <a:p>
          <a:pPr rtl="0"/>
          <a:endParaRPr lang="en-US"/>
        </a:p>
      </dgm:t>
    </dgm:pt>
    <dgm:pt modelId="{105336FB-1708-4AA0-AC39-671EED54D8A1}" type="sibTrans" cxnId="{F517BE8E-FAF1-4B9C-B739-0EE722FBC0D8}">
      <dgm:prSet/>
      <dgm:spPr/>
      <dgm:t>
        <a:bodyPr/>
        <a:lstStyle/>
        <a:p>
          <a:pPr rtl="0"/>
          <a:endParaRPr lang="en-US"/>
        </a:p>
      </dgm:t>
    </dgm:pt>
    <dgm:pt modelId="{41284D15-0235-408E-9682-29ACAB03C8F1}">
      <dgm:prSet phldrT="[טקסט]"/>
      <dgm:spPr/>
      <dgm:t>
        <a:bodyPr/>
        <a:lstStyle/>
        <a:p>
          <a:pPr rtl="0"/>
          <a:r>
            <a:rPr lang="en-US"/>
            <a:t>Clusters.ipynb</a:t>
          </a:r>
        </a:p>
      </dgm:t>
    </dgm:pt>
    <dgm:pt modelId="{1EE1CB4B-AFA6-4779-8CBD-89B429CA7699}" type="parTrans" cxnId="{6DFD1597-844F-455C-95A3-0C71F538305E}">
      <dgm:prSet/>
      <dgm:spPr/>
      <dgm:t>
        <a:bodyPr/>
        <a:lstStyle/>
        <a:p>
          <a:pPr rtl="0"/>
          <a:endParaRPr lang="en-US"/>
        </a:p>
      </dgm:t>
    </dgm:pt>
    <dgm:pt modelId="{2AF4D249-6FD6-4E01-9CAD-ECD3F16BA6C9}" type="sibTrans" cxnId="{6DFD1597-844F-455C-95A3-0C71F538305E}">
      <dgm:prSet/>
      <dgm:spPr/>
      <dgm:t>
        <a:bodyPr/>
        <a:lstStyle/>
        <a:p>
          <a:pPr rtl="0"/>
          <a:endParaRPr lang="en-US"/>
        </a:p>
      </dgm:t>
    </dgm:pt>
    <dgm:pt modelId="{19F620E8-A74A-4775-A614-47463380932E}">
      <dgm:prSet/>
      <dgm:spPr/>
      <dgm:t>
        <a:bodyPr/>
        <a:lstStyle/>
        <a:p>
          <a:pPr rtl="0"/>
          <a:r>
            <a:rPr lang="en-US"/>
            <a:t>Step 5 - Interpret</a:t>
          </a:r>
        </a:p>
      </dgm:t>
    </dgm:pt>
    <dgm:pt modelId="{4D45EA04-3122-4A14-99BA-3694D653FDDE}" type="parTrans" cxnId="{0C41529D-53A7-4404-9F2E-63DC2FC41967}">
      <dgm:prSet/>
      <dgm:spPr/>
      <dgm:t>
        <a:bodyPr/>
        <a:lstStyle/>
        <a:p>
          <a:pPr rtl="0"/>
          <a:endParaRPr lang="en-US"/>
        </a:p>
      </dgm:t>
    </dgm:pt>
    <dgm:pt modelId="{23504EE0-4E8E-405E-9F5E-5840F9C47B90}" type="sibTrans" cxnId="{0C41529D-53A7-4404-9F2E-63DC2FC41967}">
      <dgm:prSet/>
      <dgm:spPr/>
      <dgm:t>
        <a:bodyPr/>
        <a:lstStyle/>
        <a:p>
          <a:pPr rtl="0"/>
          <a:endParaRPr lang="en-US"/>
        </a:p>
      </dgm:t>
    </dgm:pt>
    <dgm:pt modelId="{4CF54894-AC33-4EFB-952B-0191C8686567}">
      <dgm:prSet/>
      <dgm:spPr/>
      <dgm:t>
        <a:bodyPr/>
        <a:lstStyle/>
        <a:p>
          <a:pPr rtl="0"/>
          <a:r>
            <a:rPr lang="en-US"/>
            <a:t>Scraping from </a:t>
          </a:r>
          <a:r>
            <a:rPr lang="en-US" b="1"/>
            <a:t>basketball-refernce </a:t>
          </a:r>
          <a:r>
            <a:rPr lang="en-US"/>
            <a:t>NBA stats from 1980 season - table for regular season and playoff</a:t>
          </a:r>
        </a:p>
      </dgm:t>
    </dgm:pt>
    <dgm:pt modelId="{B04ED422-97B0-4B00-8587-16D1499376E6}" type="parTrans" cxnId="{8A57A2E7-0571-4E78-A549-E39CD1D514B6}">
      <dgm:prSet/>
      <dgm:spPr/>
      <dgm:t>
        <a:bodyPr/>
        <a:lstStyle/>
        <a:p>
          <a:endParaRPr lang="en-US"/>
        </a:p>
      </dgm:t>
    </dgm:pt>
    <dgm:pt modelId="{90E58F89-0E6A-4EC9-A41A-B713AEDF9F38}" type="sibTrans" cxnId="{8A57A2E7-0571-4E78-A549-E39CD1D514B6}">
      <dgm:prSet/>
      <dgm:spPr/>
      <dgm:t>
        <a:bodyPr/>
        <a:lstStyle/>
        <a:p>
          <a:endParaRPr lang="en-US"/>
        </a:p>
      </dgm:t>
    </dgm:pt>
    <dgm:pt modelId="{11D5CF42-FA03-4D0D-AB75-906BA1516763}">
      <dgm:prSet/>
      <dgm:spPr/>
      <dgm:t>
        <a:bodyPr/>
        <a:lstStyle/>
        <a:p>
          <a:pPr rtl="0"/>
          <a:r>
            <a:rPr lang="en-US"/>
            <a:t>Data processing - creating a table of averages and total</a:t>
          </a:r>
        </a:p>
      </dgm:t>
    </dgm:pt>
    <dgm:pt modelId="{AAEF2346-48D9-4869-B7DB-CFE1CF63A801}" type="parTrans" cxnId="{D5C0D918-1C9E-4580-9144-DC2AD2EDD413}">
      <dgm:prSet/>
      <dgm:spPr/>
      <dgm:t>
        <a:bodyPr/>
        <a:lstStyle/>
        <a:p>
          <a:endParaRPr lang="en-US"/>
        </a:p>
      </dgm:t>
    </dgm:pt>
    <dgm:pt modelId="{41234239-D812-4D36-BBAE-159AA10AC407}" type="sibTrans" cxnId="{D5C0D918-1C9E-4580-9144-DC2AD2EDD413}">
      <dgm:prSet/>
      <dgm:spPr/>
      <dgm:t>
        <a:bodyPr/>
        <a:lstStyle/>
        <a:p>
          <a:endParaRPr lang="en-US"/>
        </a:p>
      </dgm:t>
    </dgm:pt>
    <dgm:pt modelId="{35247C04-A906-45DA-A3B8-1E9EC7640B82}">
      <dgm:prSet/>
      <dgm:spPr/>
      <dgm:t>
        <a:bodyPr/>
        <a:lstStyle/>
        <a:p>
          <a:pPr rtl="0"/>
          <a:r>
            <a:rPr lang="en-US"/>
            <a:t>Create_NCAA.ipynb</a:t>
          </a:r>
        </a:p>
      </dgm:t>
    </dgm:pt>
    <dgm:pt modelId="{C22F07BE-E785-4709-94E7-A23214CE1F06}" type="parTrans" cxnId="{BDF3CA85-8A1A-4946-86E6-27B443C1359E}">
      <dgm:prSet/>
      <dgm:spPr/>
      <dgm:t>
        <a:bodyPr/>
        <a:lstStyle/>
        <a:p>
          <a:endParaRPr lang="en-US"/>
        </a:p>
      </dgm:t>
    </dgm:pt>
    <dgm:pt modelId="{FC650FFE-5A7D-4742-9BDA-DE56263B2D9F}" type="sibTrans" cxnId="{BDF3CA85-8A1A-4946-86E6-27B443C1359E}">
      <dgm:prSet/>
      <dgm:spPr/>
      <dgm:t>
        <a:bodyPr/>
        <a:lstStyle/>
        <a:p>
          <a:endParaRPr lang="en-US"/>
        </a:p>
      </dgm:t>
    </dgm:pt>
    <dgm:pt modelId="{4396593B-8FED-481C-98B4-7CE92137DDC8}">
      <dgm:prSet/>
      <dgm:spPr/>
      <dgm:t>
        <a:bodyPr/>
        <a:lstStyle/>
        <a:p>
          <a:pPr rtl="0"/>
          <a:r>
            <a:rPr lang="en-US"/>
            <a:t>Scraping from </a:t>
          </a:r>
          <a:r>
            <a:rPr lang="en-US" b="1"/>
            <a:t>realgm </a:t>
          </a:r>
          <a:r>
            <a:rPr lang="en-US" b="0"/>
            <a:t>NCAA</a:t>
          </a:r>
          <a:r>
            <a:rPr lang="en-US"/>
            <a:t> stats from 2003 season</a:t>
          </a:r>
        </a:p>
      </dgm:t>
    </dgm:pt>
    <dgm:pt modelId="{DAF4CBB1-F190-4EF2-81AB-3F1E9C99A8E3}" type="parTrans" cxnId="{3A403437-874A-4DA3-89B9-239D6A88710C}">
      <dgm:prSet/>
      <dgm:spPr/>
      <dgm:t>
        <a:bodyPr/>
        <a:lstStyle/>
        <a:p>
          <a:endParaRPr lang="en-US"/>
        </a:p>
      </dgm:t>
    </dgm:pt>
    <dgm:pt modelId="{4B2239B1-17C6-4DF0-845B-5A9A502EBD23}" type="sibTrans" cxnId="{3A403437-874A-4DA3-89B9-239D6A88710C}">
      <dgm:prSet/>
      <dgm:spPr/>
      <dgm:t>
        <a:bodyPr/>
        <a:lstStyle/>
        <a:p>
          <a:endParaRPr lang="en-US"/>
        </a:p>
      </dgm:t>
    </dgm:pt>
    <dgm:pt modelId="{758994F4-9198-4D99-9CDB-DE8100E918A8}">
      <dgm:prSet/>
      <dgm:spPr/>
      <dgm:t>
        <a:bodyPr/>
        <a:lstStyle/>
        <a:p>
          <a:pPr rtl="0"/>
          <a:r>
            <a:rPr lang="en-US"/>
            <a:t>Draft.ipynb</a:t>
          </a:r>
        </a:p>
      </dgm:t>
    </dgm:pt>
    <dgm:pt modelId="{4767E6A7-38AC-4595-A5D9-E9AB95A36081}" type="parTrans" cxnId="{B38882E4-2276-4829-ADBB-8AA5D4752475}">
      <dgm:prSet/>
      <dgm:spPr/>
      <dgm:t>
        <a:bodyPr/>
        <a:lstStyle/>
        <a:p>
          <a:endParaRPr lang="en-US"/>
        </a:p>
      </dgm:t>
    </dgm:pt>
    <dgm:pt modelId="{CD0B2254-CB91-44FD-A1FA-2104603E8ED3}" type="sibTrans" cxnId="{B38882E4-2276-4829-ADBB-8AA5D4752475}">
      <dgm:prSet/>
      <dgm:spPr/>
      <dgm:t>
        <a:bodyPr/>
        <a:lstStyle/>
        <a:p>
          <a:endParaRPr lang="en-US"/>
        </a:p>
      </dgm:t>
    </dgm:pt>
    <dgm:pt modelId="{1C74F5FF-8251-4F4A-BFAA-B282AF49B92A}">
      <dgm:prSet/>
      <dgm:spPr/>
      <dgm:t>
        <a:bodyPr/>
        <a:lstStyle/>
        <a:p>
          <a:pPr rtl="0"/>
          <a:r>
            <a:rPr lang="en-US"/>
            <a:t>Scraping from </a:t>
          </a:r>
          <a:r>
            <a:rPr lang="en-US" b="1"/>
            <a:t>basketball-refernce</a:t>
          </a:r>
          <a:r>
            <a:rPr lang="en-US" b="0"/>
            <a:t> information about the NBA draft from 1989</a:t>
          </a:r>
          <a:endParaRPr lang="en-US"/>
        </a:p>
      </dgm:t>
    </dgm:pt>
    <dgm:pt modelId="{3BF3BED7-2202-4C37-AA58-BC01434EC59A}" type="parTrans" cxnId="{FCB3DAB6-1946-41F6-9D7F-D3EBA5138F5B}">
      <dgm:prSet/>
      <dgm:spPr/>
      <dgm:t>
        <a:bodyPr/>
        <a:lstStyle/>
        <a:p>
          <a:endParaRPr lang="en-US"/>
        </a:p>
      </dgm:t>
    </dgm:pt>
    <dgm:pt modelId="{500CE2C3-B33C-4E35-9CED-95A2546FF900}" type="sibTrans" cxnId="{FCB3DAB6-1946-41F6-9D7F-D3EBA5138F5B}">
      <dgm:prSet/>
      <dgm:spPr/>
      <dgm:t>
        <a:bodyPr/>
        <a:lstStyle/>
        <a:p>
          <a:endParaRPr lang="en-US"/>
        </a:p>
      </dgm:t>
    </dgm:pt>
    <dgm:pt modelId="{A2E8E847-7D4D-43FC-9802-EA1510BA5692}">
      <dgm:prSet/>
      <dgm:spPr/>
      <dgm:t>
        <a:bodyPr/>
        <a:lstStyle/>
        <a:p>
          <a:pPr rtl="0"/>
          <a:r>
            <a:rPr lang="en-US"/>
            <a:t>Data processing - creating a table of averages and total</a:t>
          </a:r>
        </a:p>
      </dgm:t>
    </dgm:pt>
    <dgm:pt modelId="{73343808-2FAE-4603-87AD-A9FA52209776}" type="parTrans" cxnId="{A03D9EEF-AEB2-414F-82BB-6D29C8D0A66C}">
      <dgm:prSet/>
      <dgm:spPr/>
      <dgm:t>
        <a:bodyPr/>
        <a:lstStyle/>
        <a:p>
          <a:endParaRPr lang="en-US"/>
        </a:p>
      </dgm:t>
    </dgm:pt>
    <dgm:pt modelId="{1799DE26-FF09-43B1-8136-48B58BE427E4}" type="sibTrans" cxnId="{A03D9EEF-AEB2-414F-82BB-6D29C8D0A66C}">
      <dgm:prSet/>
      <dgm:spPr/>
      <dgm:t>
        <a:bodyPr/>
        <a:lstStyle/>
        <a:p>
          <a:endParaRPr lang="en-US"/>
        </a:p>
      </dgm:t>
    </dgm:pt>
    <dgm:pt modelId="{6FF7A7C1-8594-4AF6-A5B2-F8152D59559A}">
      <dgm:prSet/>
      <dgm:spPr/>
      <dgm:t>
        <a:bodyPr/>
        <a:lstStyle/>
        <a:p>
          <a:pPr rtl="0"/>
          <a:r>
            <a:rPr lang="en-US"/>
            <a:t>Examination of the data</a:t>
          </a:r>
        </a:p>
      </dgm:t>
    </dgm:pt>
    <dgm:pt modelId="{87582D85-889B-4A3B-9E35-C3442859CA62}" type="parTrans" cxnId="{1A930DAE-60DC-45C9-8412-3380A8FF1C18}">
      <dgm:prSet/>
      <dgm:spPr/>
      <dgm:t>
        <a:bodyPr/>
        <a:lstStyle/>
        <a:p>
          <a:endParaRPr lang="en-US"/>
        </a:p>
      </dgm:t>
    </dgm:pt>
    <dgm:pt modelId="{2CAC79D0-7BD2-4942-B2EF-8E15348F193D}" type="sibTrans" cxnId="{1A930DAE-60DC-45C9-8412-3380A8FF1C18}">
      <dgm:prSet/>
      <dgm:spPr/>
      <dgm:t>
        <a:bodyPr/>
        <a:lstStyle/>
        <a:p>
          <a:endParaRPr lang="en-US"/>
        </a:p>
      </dgm:t>
    </dgm:pt>
    <dgm:pt modelId="{70C29850-7C1B-4BC2-A885-B3C291F48977}">
      <dgm:prSet/>
      <dgm:spPr/>
      <dgm:t>
        <a:bodyPr/>
        <a:lstStyle/>
        <a:p>
          <a:pPr rtl="0"/>
          <a:r>
            <a:rPr lang="en-US"/>
            <a:t>Awards.ipynb</a:t>
          </a:r>
        </a:p>
      </dgm:t>
    </dgm:pt>
    <dgm:pt modelId="{55989D51-00AC-4269-A5A9-D418F7801920}" type="parTrans" cxnId="{B290915B-4728-4A42-9070-ECA92092CD6E}">
      <dgm:prSet/>
      <dgm:spPr/>
      <dgm:t>
        <a:bodyPr/>
        <a:lstStyle/>
        <a:p>
          <a:endParaRPr lang="en-US"/>
        </a:p>
      </dgm:t>
    </dgm:pt>
    <dgm:pt modelId="{87FC9B6A-0847-466A-AC53-068730672BC9}" type="sibTrans" cxnId="{B290915B-4728-4A42-9070-ECA92092CD6E}">
      <dgm:prSet/>
      <dgm:spPr/>
      <dgm:t>
        <a:bodyPr/>
        <a:lstStyle/>
        <a:p>
          <a:endParaRPr lang="en-US"/>
        </a:p>
      </dgm:t>
    </dgm:pt>
    <dgm:pt modelId="{D304DCD4-2467-4E7E-A22A-E753A85DCB40}">
      <dgm:prSet/>
      <dgm:spPr/>
      <dgm:t>
        <a:bodyPr/>
        <a:lstStyle/>
        <a:p>
          <a:pPr rtl="0"/>
          <a:r>
            <a:rPr lang="en-US"/>
            <a:t>Scraping from </a:t>
          </a:r>
          <a:r>
            <a:rPr lang="en-US" b="1"/>
            <a:t>basketball-refernce</a:t>
          </a:r>
          <a:r>
            <a:rPr lang="en-US"/>
            <a:t> NBA individual awards</a:t>
          </a:r>
        </a:p>
      </dgm:t>
    </dgm:pt>
    <dgm:pt modelId="{0FBA0526-0FE4-4640-8759-9935A3C6FE7B}" type="parTrans" cxnId="{2F3338D4-0786-4039-8297-322E3C1025FD}">
      <dgm:prSet/>
      <dgm:spPr/>
      <dgm:t>
        <a:bodyPr/>
        <a:lstStyle/>
        <a:p>
          <a:endParaRPr lang="en-US"/>
        </a:p>
      </dgm:t>
    </dgm:pt>
    <dgm:pt modelId="{AEBF47B5-91E4-4ABE-A049-C2E1DC44FCCF}" type="sibTrans" cxnId="{2F3338D4-0786-4039-8297-322E3C1025FD}">
      <dgm:prSet/>
      <dgm:spPr/>
      <dgm:t>
        <a:bodyPr/>
        <a:lstStyle/>
        <a:p>
          <a:endParaRPr lang="en-US"/>
        </a:p>
      </dgm:t>
    </dgm:pt>
    <dgm:pt modelId="{E16509B6-9445-4E41-BAC3-EE61BC93D8A7}">
      <dgm:prSet phldrT="[טקסט]"/>
      <dgm:spPr/>
      <dgm:t>
        <a:bodyPr/>
        <a:lstStyle/>
        <a:p>
          <a:pPr rtl="0"/>
          <a:r>
            <a:rPr lang="en-US" dirty="0"/>
            <a:t>Checking the progression(?) of the NBA from 1980 to our days</a:t>
          </a:r>
        </a:p>
      </dgm:t>
    </dgm:pt>
    <dgm:pt modelId="{415B2BB6-1A68-4C3C-B7E2-087CEC7E874A}" type="parTrans" cxnId="{A6F23A7D-7E35-481C-B1E8-6C510070B049}">
      <dgm:prSet/>
      <dgm:spPr/>
      <dgm:t>
        <a:bodyPr/>
        <a:lstStyle/>
        <a:p>
          <a:endParaRPr lang="en-US"/>
        </a:p>
      </dgm:t>
    </dgm:pt>
    <dgm:pt modelId="{FCDD185D-9172-42DD-8B53-914385F4DF79}" type="sibTrans" cxnId="{A6F23A7D-7E35-481C-B1E8-6C510070B049}">
      <dgm:prSet/>
      <dgm:spPr/>
      <dgm:t>
        <a:bodyPr/>
        <a:lstStyle/>
        <a:p>
          <a:endParaRPr lang="en-US"/>
        </a:p>
      </dgm:t>
    </dgm:pt>
    <dgm:pt modelId="{C351B4BC-7880-4E92-BABE-CAEC775A8C57}">
      <dgm:prSet phldrT="[טקסט]"/>
      <dgm:spPr/>
      <dgm:t>
        <a:bodyPr/>
        <a:lstStyle/>
        <a:p>
          <a:pPr rtl="0"/>
          <a:r>
            <a:rPr lang="en-US"/>
            <a:t>Ploting different subjects -</a:t>
          </a:r>
        </a:p>
      </dgm:t>
    </dgm:pt>
    <dgm:pt modelId="{906DD227-D61A-4B04-BC4B-CEFF30853BDB}" type="parTrans" cxnId="{D9F26FCD-9A48-4A34-B6CF-A43C0B379D32}">
      <dgm:prSet/>
      <dgm:spPr/>
      <dgm:t>
        <a:bodyPr/>
        <a:lstStyle/>
        <a:p>
          <a:endParaRPr lang="en-US"/>
        </a:p>
      </dgm:t>
    </dgm:pt>
    <dgm:pt modelId="{618B1483-F12C-43A9-AA71-BAEAF22F80E9}" type="sibTrans" cxnId="{D9F26FCD-9A48-4A34-B6CF-A43C0B379D32}">
      <dgm:prSet/>
      <dgm:spPr/>
      <dgm:t>
        <a:bodyPr/>
        <a:lstStyle/>
        <a:p>
          <a:endParaRPr lang="en-US"/>
        </a:p>
      </dgm:t>
    </dgm:pt>
    <dgm:pt modelId="{31E0F8C1-8F26-465D-95D4-A5DB69463FF9}">
      <dgm:prSet phldrT="[טקסט]"/>
      <dgm:spPr/>
      <dgm:t>
        <a:bodyPr/>
        <a:lstStyle/>
        <a:p>
          <a:pPr rtl="0"/>
          <a:r>
            <a:rPr lang="en-US"/>
            <a:t>3PT to 2PT, height, PTS, eFG%</a:t>
          </a:r>
        </a:p>
      </dgm:t>
    </dgm:pt>
    <dgm:pt modelId="{0846165C-3DF0-49BD-82B1-B8E0A74C4530}" type="parTrans" cxnId="{29422439-37E7-47B3-818B-43E45DAE8030}">
      <dgm:prSet/>
      <dgm:spPr/>
      <dgm:t>
        <a:bodyPr/>
        <a:lstStyle/>
        <a:p>
          <a:endParaRPr lang="en-US"/>
        </a:p>
      </dgm:t>
    </dgm:pt>
    <dgm:pt modelId="{BF03B55D-98FB-4EE2-BE1C-C811A94F115F}" type="sibTrans" cxnId="{29422439-37E7-47B3-818B-43E45DAE8030}">
      <dgm:prSet/>
      <dgm:spPr/>
      <dgm:t>
        <a:bodyPr/>
        <a:lstStyle/>
        <a:p>
          <a:endParaRPr lang="en-US"/>
        </a:p>
      </dgm:t>
    </dgm:pt>
    <dgm:pt modelId="{E19466A3-41DB-4D8D-8163-D0443310A5BC}">
      <dgm:prSet phldrT="[טקסט]"/>
      <dgm:spPr/>
      <dgm:t>
        <a:bodyPr/>
        <a:lstStyle/>
        <a:p>
          <a:pPr rtl="0"/>
          <a:r>
            <a:rPr lang="en-US"/>
            <a:t> Colleges.ipynb</a:t>
          </a:r>
        </a:p>
      </dgm:t>
    </dgm:pt>
    <dgm:pt modelId="{93A0BA3D-198A-45D3-9C0F-9DBB3491024E}" type="parTrans" cxnId="{34FAD835-6532-41C0-8597-FF18ED21028B}">
      <dgm:prSet/>
      <dgm:spPr/>
      <dgm:t>
        <a:bodyPr/>
        <a:lstStyle/>
        <a:p>
          <a:endParaRPr lang="en-US"/>
        </a:p>
      </dgm:t>
    </dgm:pt>
    <dgm:pt modelId="{2D5D016F-1D31-4E84-8B5C-260698530A25}" type="sibTrans" cxnId="{34FAD835-6532-41C0-8597-FF18ED21028B}">
      <dgm:prSet/>
      <dgm:spPr/>
      <dgm:t>
        <a:bodyPr/>
        <a:lstStyle/>
        <a:p>
          <a:endParaRPr lang="en-US"/>
        </a:p>
      </dgm:t>
    </dgm:pt>
    <dgm:pt modelId="{7A061983-5078-4799-B81E-A981456811E5}">
      <dgm:prSet/>
      <dgm:spPr/>
      <dgm:t>
        <a:bodyPr/>
        <a:lstStyle/>
        <a:p>
          <a:pPr rtl="0"/>
          <a:r>
            <a:rPr lang="en-US"/>
            <a:t>Top100Prop.ipynb</a:t>
          </a:r>
        </a:p>
      </dgm:t>
    </dgm:pt>
    <dgm:pt modelId="{88D780C6-EB4E-496B-AD96-2E81633B72C7}" type="parTrans" cxnId="{F7D82712-328A-4896-80FB-88010935DB24}">
      <dgm:prSet/>
      <dgm:spPr/>
      <dgm:t>
        <a:bodyPr/>
        <a:lstStyle/>
        <a:p>
          <a:endParaRPr lang="en-US"/>
        </a:p>
      </dgm:t>
    </dgm:pt>
    <dgm:pt modelId="{EC031EB6-6F1A-443A-9D29-003937CB2C15}" type="sibTrans" cxnId="{F7D82712-328A-4896-80FB-88010935DB24}">
      <dgm:prSet/>
      <dgm:spPr/>
      <dgm:t>
        <a:bodyPr/>
        <a:lstStyle/>
        <a:p>
          <a:endParaRPr lang="en-US"/>
        </a:p>
      </dgm:t>
    </dgm:pt>
    <dgm:pt modelId="{281E46BE-8849-437D-BE19-7CE76AC0C5A3}">
      <dgm:prSet/>
      <dgm:spPr/>
      <dgm:t>
        <a:bodyPr/>
        <a:lstStyle/>
        <a:p>
          <a:pPr rtl="0"/>
          <a:r>
            <a:rPr lang="en-US"/>
            <a:t>Scraping from </a:t>
          </a:r>
          <a:r>
            <a:rPr lang="en-US" b="1"/>
            <a:t>nbaDarft</a:t>
          </a:r>
          <a:r>
            <a:rPr lang="en-US"/>
            <a:t> mock draft to get 100 next propects</a:t>
          </a:r>
        </a:p>
      </dgm:t>
    </dgm:pt>
    <dgm:pt modelId="{4DE3A188-8365-42C7-9D10-3DE79A17B649}" type="parTrans" cxnId="{7E4A585B-A46C-4021-9AED-2BB0496113FC}">
      <dgm:prSet/>
      <dgm:spPr/>
      <dgm:t>
        <a:bodyPr/>
        <a:lstStyle/>
        <a:p>
          <a:endParaRPr lang="en-US"/>
        </a:p>
      </dgm:t>
    </dgm:pt>
    <dgm:pt modelId="{7439847C-930D-4BB3-A023-5DCA042B482B}" type="sibTrans" cxnId="{7E4A585B-A46C-4021-9AED-2BB0496113FC}">
      <dgm:prSet/>
      <dgm:spPr/>
      <dgm:t>
        <a:bodyPr/>
        <a:lstStyle/>
        <a:p>
          <a:endParaRPr lang="en-US"/>
        </a:p>
      </dgm:t>
    </dgm:pt>
    <dgm:pt modelId="{48C7AB93-F26B-4E63-9958-B8A22B227350}">
      <dgm:prSet/>
      <dgm:spPr/>
      <dgm:t>
        <a:bodyPr/>
        <a:lstStyle/>
        <a:p>
          <a:pPr rtl="0"/>
          <a:r>
            <a:rPr lang="en-US"/>
            <a:t>Merging with data to create table of each player stat</a:t>
          </a:r>
        </a:p>
      </dgm:t>
    </dgm:pt>
    <dgm:pt modelId="{4C6A8592-8D98-4311-A58A-CF538D9CBCDA}" type="parTrans" cxnId="{7DDE789F-F256-4457-9F97-FCCAFEEC34D5}">
      <dgm:prSet/>
      <dgm:spPr/>
      <dgm:t>
        <a:bodyPr/>
        <a:lstStyle/>
        <a:p>
          <a:endParaRPr lang="en-US"/>
        </a:p>
      </dgm:t>
    </dgm:pt>
    <dgm:pt modelId="{14A3A60A-00D3-484C-8AD0-92D95642D770}" type="sibTrans" cxnId="{7DDE789F-F256-4457-9F97-FCCAFEEC34D5}">
      <dgm:prSet/>
      <dgm:spPr/>
      <dgm:t>
        <a:bodyPr/>
        <a:lstStyle/>
        <a:p>
          <a:endParaRPr lang="en-US"/>
        </a:p>
      </dgm:t>
    </dgm:pt>
    <dgm:pt modelId="{5865298D-77FC-4A95-9425-566880D44637}">
      <dgm:prSet/>
      <dgm:spPr/>
      <dgm:t>
        <a:bodyPr/>
        <a:lstStyle/>
        <a:p>
          <a:pPr rtl="0"/>
          <a:r>
            <a:rPr lang="en-US"/>
            <a:t>Examing the data</a:t>
          </a:r>
        </a:p>
      </dgm:t>
    </dgm:pt>
    <dgm:pt modelId="{8E5E7804-DEC4-46CD-9EB0-1F71FF1DFA2F}" type="parTrans" cxnId="{11CDABAC-8FF3-494C-8042-C10B308CAFEB}">
      <dgm:prSet/>
      <dgm:spPr/>
      <dgm:t>
        <a:bodyPr/>
        <a:lstStyle/>
        <a:p>
          <a:endParaRPr lang="en-US"/>
        </a:p>
      </dgm:t>
    </dgm:pt>
    <dgm:pt modelId="{51AE6E30-DF8F-4B52-96F2-53BF9E76D8A1}" type="sibTrans" cxnId="{11CDABAC-8FF3-494C-8042-C10B308CAFEB}">
      <dgm:prSet/>
      <dgm:spPr/>
      <dgm:t>
        <a:bodyPr/>
        <a:lstStyle/>
        <a:p>
          <a:endParaRPr lang="en-US"/>
        </a:p>
      </dgm:t>
    </dgm:pt>
    <dgm:pt modelId="{CE1115AC-B24F-4F84-8D94-965DDF3E4336}">
      <dgm:prSet phldrT="[טקסט]"/>
      <dgm:spPr/>
      <dgm:t>
        <a:bodyPr/>
        <a:lstStyle/>
        <a:p>
          <a:pPr rtl="0"/>
          <a:r>
            <a:rPr lang="en-US"/>
            <a:t>Giving a value to each college by the players succes in the nba</a:t>
          </a:r>
        </a:p>
      </dgm:t>
    </dgm:pt>
    <dgm:pt modelId="{48E1DE45-2422-4814-83A9-7FF41C2AC552}" type="parTrans" cxnId="{C5F0D753-1A9A-4622-9F75-193FEAF2907E}">
      <dgm:prSet/>
      <dgm:spPr/>
      <dgm:t>
        <a:bodyPr/>
        <a:lstStyle/>
        <a:p>
          <a:endParaRPr lang="en-US"/>
        </a:p>
      </dgm:t>
    </dgm:pt>
    <dgm:pt modelId="{4E4C1918-53A8-42BD-B1A6-00C6893E4AD8}" type="sibTrans" cxnId="{C5F0D753-1A9A-4622-9F75-193FEAF2907E}">
      <dgm:prSet/>
      <dgm:spPr/>
      <dgm:t>
        <a:bodyPr/>
        <a:lstStyle/>
        <a:p>
          <a:endParaRPr lang="en-US"/>
        </a:p>
      </dgm:t>
    </dgm:pt>
    <dgm:pt modelId="{AD40A3DD-4724-4EF7-8997-004EDBBD5C04}">
      <dgm:prSet phldrT="[טקסט]"/>
      <dgm:spPr/>
      <dgm:t>
        <a:bodyPr/>
        <a:lstStyle/>
        <a:p>
          <a:pPr rtl="0"/>
          <a:r>
            <a:rPr lang="en-US"/>
            <a:t>Examing the data - using a formula based on player awards</a:t>
          </a:r>
        </a:p>
      </dgm:t>
    </dgm:pt>
    <dgm:pt modelId="{09037A44-4419-46D8-98D3-4316612BF0A1}" type="parTrans" cxnId="{CD87C866-F2EB-4E2B-BAEC-ACBA4C818863}">
      <dgm:prSet/>
      <dgm:spPr/>
      <dgm:t>
        <a:bodyPr/>
        <a:lstStyle/>
        <a:p>
          <a:endParaRPr lang="en-US"/>
        </a:p>
      </dgm:t>
    </dgm:pt>
    <dgm:pt modelId="{2F9EF202-5423-400F-83CA-EC43A0B6BA93}" type="sibTrans" cxnId="{CD87C866-F2EB-4E2B-BAEC-ACBA4C818863}">
      <dgm:prSet/>
      <dgm:spPr/>
      <dgm:t>
        <a:bodyPr/>
        <a:lstStyle/>
        <a:p>
          <a:endParaRPr lang="en-US"/>
        </a:p>
      </dgm:t>
    </dgm:pt>
    <dgm:pt modelId="{D33D2BB7-4E9B-4E28-B468-DC0B8A2573FC}">
      <dgm:prSet phldrT="[טקסט]"/>
      <dgm:spPr/>
      <dgm:t>
        <a:bodyPr/>
        <a:lstStyle/>
        <a:p>
          <a:pPr rtl="0"/>
          <a:r>
            <a:rPr lang="en-US"/>
            <a:t>Scraping a list of countries of players the played in the NBA from </a:t>
          </a:r>
          <a:r>
            <a:rPr lang="en-US" b="1"/>
            <a:t>Wikipedia</a:t>
          </a:r>
          <a:endParaRPr lang="en-US"/>
        </a:p>
      </dgm:t>
    </dgm:pt>
    <dgm:pt modelId="{2EDE38D0-78AF-47C0-AE1F-4876CC207DB1}" type="parTrans" cxnId="{AD78E483-B613-41DF-9305-32B355E771F1}">
      <dgm:prSet/>
      <dgm:spPr/>
      <dgm:t>
        <a:bodyPr/>
        <a:lstStyle/>
        <a:p>
          <a:endParaRPr lang="en-US"/>
        </a:p>
      </dgm:t>
    </dgm:pt>
    <dgm:pt modelId="{E8632CDE-7C46-4FDF-9BEB-0E53FC8B8EBB}" type="sibTrans" cxnId="{AD78E483-B613-41DF-9305-32B355E771F1}">
      <dgm:prSet/>
      <dgm:spPr/>
      <dgm:t>
        <a:bodyPr/>
        <a:lstStyle/>
        <a:p>
          <a:endParaRPr lang="en-US"/>
        </a:p>
      </dgm:t>
    </dgm:pt>
    <dgm:pt modelId="{0D33B989-3941-4AD4-A67C-64F66F98EF7A}">
      <dgm:prSet phldrT="[טקסט]"/>
      <dgm:spPr/>
      <dgm:t>
        <a:bodyPr/>
        <a:lstStyle/>
        <a:p>
          <a:pPr rtl="0"/>
          <a:r>
            <a:rPr lang="en-US"/>
            <a:t>Finding succesful countries with the same formula we used in Colleges.ipynb</a:t>
          </a:r>
        </a:p>
      </dgm:t>
    </dgm:pt>
    <dgm:pt modelId="{96643845-650A-426B-AF4F-EC6DB0BAD3AC}" type="parTrans" cxnId="{5563201D-9E6F-4056-A8ED-73C48C2E7C25}">
      <dgm:prSet/>
      <dgm:spPr/>
      <dgm:t>
        <a:bodyPr/>
        <a:lstStyle/>
        <a:p>
          <a:endParaRPr lang="en-US"/>
        </a:p>
      </dgm:t>
    </dgm:pt>
    <dgm:pt modelId="{298AC4B6-EEE1-476E-AFBB-3F353F768820}" type="sibTrans" cxnId="{5563201D-9E6F-4056-A8ED-73C48C2E7C25}">
      <dgm:prSet/>
      <dgm:spPr/>
      <dgm:t>
        <a:bodyPr/>
        <a:lstStyle/>
        <a:p>
          <a:endParaRPr lang="en-US"/>
        </a:p>
      </dgm:t>
    </dgm:pt>
    <dgm:pt modelId="{5D2AB80F-902C-4930-BA01-310451D899F6}">
      <dgm:prSet phldrT="[טקסט]"/>
      <dgm:spPr/>
      <dgm:t>
        <a:bodyPr/>
        <a:lstStyle/>
        <a:p>
          <a:pPr rtl="0"/>
          <a:r>
            <a:rPr lang="en-US"/>
            <a:t>High_School_Europe.ipynb</a:t>
          </a:r>
        </a:p>
      </dgm:t>
    </dgm:pt>
    <dgm:pt modelId="{836F8D2B-B958-4EC4-8B45-F38B126113F4}" type="parTrans" cxnId="{9B2957D6-59D3-423F-87CA-5526FC1656AB}">
      <dgm:prSet/>
      <dgm:spPr/>
      <dgm:t>
        <a:bodyPr/>
        <a:lstStyle/>
        <a:p>
          <a:endParaRPr lang="en-US"/>
        </a:p>
      </dgm:t>
    </dgm:pt>
    <dgm:pt modelId="{68BE6C97-DFB0-47B4-AF05-1690C7908102}" type="sibTrans" cxnId="{9B2957D6-59D3-423F-87CA-5526FC1656AB}">
      <dgm:prSet/>
      <dgm:spPr/>
      <dgm:t>
        <a:bodyPr/>
        <a:lstStyle/>
        <a:p>
          <a:endParaRPr lang="en-US"/>
        </a:p>
      </dgm:t>
    </dgm:pt>
    <dgm:pt modelId="{E30EBA70-63FB-41F1-B7B1-01D49F924A1C}">
      <dgm:prSet phldrT="[טקסט]"/>
      <dgm:spPr/>
      <dgm:t>
        <a:bodyPr/>
        <a:lstStyle/>
        <a:p>
          <a:pPr rtl="0"/>
          <a:r>
            <a:rPr lang="en-US"/>
            <a:t>Examing the succes of players that didn't came from a college system</a:t>
          </a:r>
        </a:p>
      </dgm:t>
    </dgm:pt>
    <dgm:pt modelId="{758B13D2-6FC0-4F2A-979C-C378199D91C8}" type="parTrans" cxnId="{E6223EF0-09F8-4B34-935D-8EF621BF2520}">
      <dgm:prSet/>
      <dgm:spPr/>
      <dgm:t>
        <a:bodyPr/>
        <a:lstStyle/>
        <a:p>
          <a:endParaRPr lang="en-US"/>
        </a:p>
      </dgm:t>
    </dgm:pt>
    <dgm:pt modelId="{B9FF7FCC-69C2-4702-A246-221B006BD81D}" type="sibTrans" cxnId="{E6223EF0-09F8-4B34-935D-8EF621BF2520}">
      <dgm:prSet/>
      <dgm:spPr/>
      <dgm:t>
        <a:bodyPr/>
        <a:lstStyle/>
        <a:p>
          <a:endParaRPr lang="en-US"/>
        </a:p>
      </dgm:t>
    </dgm:pt>
    <dgm:pt modelId="{4AB726B1-D520-4D27-B852-7A0F0D31CAA6}">
      <dgm:prSet phldrT="[טקסט]"/>
      <dgm:spPr/>
      <dgm:t>
        <a:bodyPr/>
        <a:lstStyle/>
        <a:p>
          <a:pPr rtl="0"/>
          <a:r>
            <a:rPr lang="en-US"/>
            <a:t>Scaling the data</a:t>
          </a:r>
        </a:p>
      </dgm:t>
    </dgm:pt>
    <dgm:pt modelId="{8FBD6436-57BB-44A8-B9D6-A363E28DEF02}" type="parTrans" cxnId="{BD043C02-D08C-4DC1-8D47-0C79AE24D0AA}">
      <dgm:prSet/>
      <dgm:spPr/>
      <dgm:t>
        <a:bodyPr/>
        <a:lstStyle/>
        <a:p>
          <a:endParaRPr lang="en-US"/>
        </a:p>
      </dgm:t>
    </dgm:pt>
    <dgm:pt modelId="{DD735982-52D1-4629-9AA4-B18010CAC36B}" type="sibTrans" cxnId="{BD043C02-D08C-4DC1-8D47-0C79AE24D0AA}">
      <dgm:prSet/>
      <dgm:spPr/>
      <dgm:t>
        <a:bodyPr/>
        <a:lstStyle/>
        <a:p>
          <a:endParaRPr lang="en-US"/>
        </a:p>
      </dgm:t>
    </dgm:pt>
    <dgm:pt modelId="{C2FB84ED-F4B1-4D0C-9571-3FF9C8A1BAB1}">
      <dgm:prSet phldrT="[טקסט]"/>
      <dgm:spPr/>
      <dgm:t>
        <a:bodyPr/>
        <a:lstStyle/>
        <a:p>
          <a:pPr rtl="0"/>
          <a:r>
            <a:rPr lang="en-US"/>
            <a:t>Clustering the table to 5 groups using K_Means</a:t>
          </a:r>
        </a:p>
      </dgm:t>
    </dgm:pt>
    <dgm:pt modelId="{9F1B4D67-C810-4B38-8D07-497FFC0EA641}" type="parTrans" cxnId="{417113E3-CC7D-4812-90C5-25DC0711468F}">
      <dgm:prSet/>
      <dgm:spPr/>
      <dgm:t>
        <a:bodyPr/>
        <a:lstStyle/>
        <a:p>
          <a:endParaRPr lang="en-US"/>
        </a:p>
      </dgm:t>
    </dgm:pt>
    <dgm:pt modelId="{E6EB2C61-EB92-4815-A0E4-580014679123}" type="sibTrans" cxnId="{417113E3-CC7D-4812-90C5-25DC0711468F}">
      <dgm:prSet/>
      <dgm:spPr/>
      <dgm:t>
        <a:bodyPr/>
        <a:lstStyle/>
        <a:p>
          <a:endParaRPr lang="en-US"/>
        </a:p>
      </dgm:t>
    </dgm:pt>
    <dgm:pt modelId="{7915AEBF-9D62-4CEC-945E-ED8B0AB200B2}">
      <dgm:prSet phldrT="[טקסט]"/>
      <dgm:spPr/>
      <dgm:t>
        <a:bodyPr/>
        <a:lstStyle/>
        <a:p>
          <a:pPr rtl="0"/>
          <a:r>
            <a:rPr lang="en-US"/>
            <a:t>Examing the the groups - </a:t>
          </a:r>
          <a:r>
            <a:rPr lang="en-US" b="0" i="0"/>
            <a:t>successfully spliting the players to 5 tiers - </a:t>
          </a:r>
          <a:endParaRPr lang="en-US"/>
        </a:p>
      </dgm:t>
    </dgm:pt>
    <dgm:pt modelId="{8EEA66F4-31E6-4889-939E-B23EFCA77CF7}" type="parTrans" cxnId="{EDC5CFF2-A1C3-49EE-9C7F-C03B02DB74BD}">
      <dgm:prSet/>
      <dgm:spPr/>
      <dgm:t>
        <a:bodyPr/>
        <a:lstStyle/>
        <a:p>
          <a:endParaRPr lang="en-US"/>
        </a:p>
      </dgm:t>
    </dgm:pt>
    <dgm:pt modelId="{16F0AC7F-C58E-4627-9E10-7729B0BD9F2A}" type="sibTrans" cxnId="{EDC5CFF2-A1C3-49EE-9C7F-C03B02DB74BD}">
      <dgm:prSet/>
      <dgm:spPr/>
      <dgm:t>
        <a:bodyPr/>
        <a:lstStyle/>
        <a:p>
          <a:endParaRPr lang="en-US"/>
        </a:p>
      </dgm:t>
    </dgm:pt>
    <dgm:pt modelId="{D4DCE981-3173-4A2A-9220-307A89743AEE}">
      <dgm:prSet phldrT="[טקסט]"/>
      <dgm:spPr/>
      <dgm:t>
        <a:bodyPr/>
        <a:lstStyle/>
        <a:p>
          <a:pPr rtl="0"/>
          <a:r>
            <a:rPr lang="en-US"/>
            <a:t>Fillers, Role Players, Role Players\All Star, Hall of Fame, Legends</a:t>
          </a:r>
        </a:p>
      </dgm:t>
    </dgm:pt>
    <dgm:pt modelId="{011D0871-E7C5-418E-8C71-2252F67380C4}" type="parTrans" cxnId="{AAB7EF04-D9B1-4F0D-AE69-1B47760EAD78}">
      <dgm:prSet/>
      <dgm:spPr/>
      <dgm:t>
        <a:bodyPr/>
        <a:lstStyle/>
        <a:p>
          <a:endParaRPr lang="en-US"/>
        </a:p>
      </dgm:t>
    </dgm:pt>
    <dgm:pt modelId="{8686F9B2-4BE0-49CB-9E0C-D7DD1F0F2CBA}" type="sibTrans" cxnId="{AAB7EF04-D9B1-4F0D-AE69-1B47760EAD78}">
      <dgm:prSet/>
      <dgm:spPr/>
      <dgm:t>
        <a:bodyPr/>
        <a:lstStyle/>
        <a:p>
          <a:endParaRPr lang="en-US"/>
        </a:p>
      </dgm:t>
    </dgm:pt>
    <dgm:pt modelId="{E4543EAA-A386-473B-91C5-F14B65705DD6}">
      <dgm:prSet/>
      <dgm:spPr/>
      <dgm:t>
        <a:bodyPr/>
        <a:lstStyle/>
        <a:p>
          <a:pPr rtl="0"/>
          <a:r>
            <a:rPr lang="en-US"/>
            <a:t>CorrNCAA_NBAGroup.ipynb</a:t>
          </a:r>
        </a:p>
      </dgm:t>
    </dgm:pt>
    <dgm:pt modelId="{6A594095-0C36-4065-ADC3-DB40B3A4BB30}" type="parTrans" cxnId="{129BA9F1-BCBE-4CCF-A1FB-941BD43BF174}">
      <dgm:prSet/>
      <dgm:spPr/>
      <dgm:t>
        <a:bodyPr/>
        <a:lstStyle/>
        <a:p>
          <a:endParaRPr lang="en-US"/>
        </a:p>
      </dgm:t>
    </dgm:pt>
    <dgm:pt modelId="{37E40004-EBA3-496B-B646-FEC5AC0C17DA}" type="sibTrans" cxnId="{129BA9F1-BCBE-4CCF-A1FB-941BD43BF174}">
      <dgm:prSet/>
      <dgm:spPr/>
      <dgm:t>
        <a:bodyPr/>
        <a:lstStyle/>
        <a:p>
          <a:endParaRPr lang="en-US"/>
        </a:p>
      </dgm:t>
    </dgm:pt>
    <dgm:pt modelId="{FB2C36A4-FFF3-442C-9BB1-926F2DD6A919}">
      <dgm:prSet/>
      <dgm:spPr/>
      <dgm:t>
        <a:bodyPr/>
        <a:lstStyle/>
        <a:p>
          <a:pPr rtl="0"/>
          <a:r>
            <a:rPr lang="en-US"/>
            <a:t>Merging the 2 dataset - NBA and NCAA players</a:t>
          </a:r>
        </a:p>
      </dgm:t>
    </dgm:pt>
    <dgm:pt modelId="{F9AEFBFD-4C08-4B9E-B9BA-61F29B0E1765}" type="parTrans" cxnId="{12F15382-D3ED-49D8-9002-17D19A1C0C70}">
      <dgm:prSet/>
      <dgm:spPr/>
      <dgm:t>
        <a:bodyPr/>
        <a:lstStyle/>
        <a:p>
          <a:endParaRPr lang="en-US"/>
        </a:p>
      </dgm:t>
    </dgm:pt>
    <dgm:pt modelId="{CB07DC79-3562-48DA-BB28-6F3B6191CAF2}" type="sibTrans" cxnId="{12F15382-D3ED-49D8-9002-17D19A1C0C70}">
      <dgm:prSet/>
      <dgm:spPr/>
      <dgm:t>
        <a:bodyPr/>
        <a:lstStyle/>
        <a:p>
          <a:endParaRPr lang="en-US"/>
        </a:p>
      </dgm:t>
    </dgm:pt>
    <dgm:pt modelId="{EC817A1C-082D-4E7F-B2C9-391FEDE16AC8}">
      <dgm:prSet/>
      <dgm:spPr/>
      <dgm:t>
        <a:bodyPr/>
        <a:lstStyle/>
        <a:p>
          <a:pPr rtl="0"/>
          <a:r>
            <a:rPr lang="en-US"/>
            <a:t>Creating the table of players from 2003 - first season </a:t>
          </a:r>
        </a:p>
      </dgm:t>
    </dgm:pt>
    <dgm:pt modelId="{A4059EA5-A249-424F-A8D9-A0086474E7D3}" type="parTrans" cxnId="{848FE7B3-D6A7-4684-884D-04292C0AC191}">
      <dgm:prSet/>
      <dgm:spPr/>
      <dgm:t>
        <a:bodyPr/>
        <a:lstStyle/>
        <a:p>
          <a:endParaRPr lang="en-US"/>
        </a:p>
      </dgm:t>
    </dgm:pt>
    <dgm:pt modelId="{6092C5E5-F466-4E78-87A8-4337C7B397E2}" type="sibTrans" cxnId="{848FE7B3-D6A7-4684-884D-04292C0AC191}">
      <dgm:prSet/>
      <dgm:spPr/>
      <dgm:t>
        <a:bodyPr/>
        <a:lstStyle/>
        <a:p>
          <a:endParaRPr lang="en-US"/>
        </a:p>
      </dgm:t>
    </dgm:pt>
    <dgm:pt modelId="{1D735677-2899-462D-A56B-1A59FEB5EFC2}">
      <dgm:prSet/>
      <dgm:spPr/>
      <dgm:t>
        <a:bodyPr/>
        <a:lstStyle/>
        <a:p>
          <a:pPr rtl="0"/>
          <a:r>
            <a:rPr lang="en-US"/>
            <a:t>Scaling the stats</a:t>
          </a:r>
        </a:p>
      </dgm:t>
    </dgm:pt>
    <dgm:pt modelId="{8A30BE65-B599-4C49-AB75-2181E4B4D6B1}" type="parTrans" cxnId="{84D553F6-D7C8-4D59-9762-AA1EA0B3D33C}">
      <dgm:prSet/>
      <dgm:spPr/>
      <dgm:t>
        <a:bodyPr/>
        <a:lstStyle/>
        <a:p>
          <a:endParaRPr lang="en-US"/>
        </a:p>
      </dgm:t>
    </dgm:pt>
    <dgm:pt modelId="{E897553F-64F1-47D3-90AC-0565DF606084}" type="sibTrans" cxnId="{84D553F6-D7C8-4D59-9762-AA1EA0B3D33C}">
      <dgm:prSet/>
      <dgm:spPr/>
      <dgm:t>
        <a:bodyPr/>
        <a:lstStyle/>
        <a:p>
          <a:endParaRPr lang="en-US"/>
        </a:p>
      </dgm:t>
    </dgm:pt>
    <dgm:pt modelId="{A6F03A03-BB06-4EC6-81F1-BE0E780AF67D}">
      <dgm:prSet/>
      <dgm:spPr/>
      <dgm:t>
        <a:bodyPr/>
        <a:lstStyle/>
        <a:p>
          <a:pPr rtl="0"/>
          <a:r>
            <a:rPr lang="en-US"/>
            <a:t>Split the dataframe to</a:t>
          </a:r>
        </a:p>
      </dgm:t>
    </dgm:pt>
    <dgm:pt modelId="{6CB39115-E11C-4861-81C1-51C830AA9E5E}" type="parTrans" cxnId="{16870BD9-295D-40A6-9A84-C1E7809F55A1}">
      <dgm:prSet/>
      <dgm:spPr/>
      <dgm:t>
        <a:bodyPr/>
        <a:lstStyle/>
        <a:p>
          <a:endParaRPr lang="en-US"/>
        </a:p>
      </dgm:t>
    </dgm:pt>
    <dgm:pt modelId="{DC76F4D7-9CC1-4081-BDB7-A76E45F7C336}" type="sibTrans" cxnId="{16870BD9-295D-40A6-9A84-C1E7809F55A1}">
      <dgm:prSet/>
      <dgm:spPr/>
      <dgm:t>
        <a:bodyPr/>
        <a:lstStyle/>
        <a:p>
          <a:endParaRPr lang="en-US"/>
        </a:p>
      </dgm:t>
    </dgm:pt>
    <dgm:pt modelId="{E6515EDB-22F6-4343-B544-A2613B2CD65B}">
      <dgm:prSet/>
      <dgm:spPr/>
      <dgm:t>
        <a:bodyPr/>
        <a:lstStyle/>
        <a:p>
          <a:pPr rtl="0"/>
          <a:r>
            <a:rPr lang="en-US"/>
            <a:t>X- players stats</a:t>
          </a:r>
        </a:p>
      </dgm:t>
    </dgm:pt>
    <dgm:pt modelId="{CAD32526-27A1-413A-8BDD-7A0037EE5B21}" type="parTrans" cxnId="{8CB3B339-5515-4122-BFCA-488D1CA4BBC0}">
      <dgm:prSet/>
      <dgm:spPr/>
      <dgm:t>
        <a:bodyPr/>
        <a:lstStyle/>
        <a:p>
          <a:endParaRPr lang="en-US"/>
        </a:p>
      </dgm:t>
    </dgm:pt>
    <dgm:pt modelId="{21B7E463-0832-40FE-AF29-483BCF629FE7}" type="sibTrans" cxnId="{8CB3B339-5515-4122-BFCA-488D1CA4BBC0}">
      <dgm:prSet/>
      <dgm:spPr/>
      <dgm:t>
        <a:bodyPr/>
        <a:lstStyle/>
        <a:p>
          <a:endParaRPr lang="en-US"/>
        </a:p>
      </dgm:t>
    </dgm:pt>
    <dgm:pt modelId="{74B8A9C6-BCB6-43B5-959E-8F9D6C15B2BA}">
      <dgm:prSet/>
      <dgm:spPr/>
      <dgm:t>
        <a:bodyPr/>
        <a:lstStyle/>
        <a:p>
          <a:pPr rtl="0"/>
          <a:r>
            <a:rPr lang="en-US"/>
            <a:t>Y- player group</a:t>
          </a:r>
        </a:p>
      </dgm:t>
    </dgm:pt>
    <dgm:pt modelId="{DE7B4742-621F-4D3B-B518-9F667D439048}" type="parTrans" cxnId="{CD617BC6-E3DF-46C2-B254-5DEAFDE28681}">
      <dgm:prSet/>
      <dgm:spPr/>
      <dgm:t>
        <a:bodyPr/>
        <a:lstStyle/>
        <a:p>
          <a:endParaRPr lang="en-US"/>
        </a:p>
      </dgm:t>
    </dgm:pt>
    <dgm:pt modelId="{F0674B02-8829-4D67-B5CA-060AFC545B7F}" type="sibTrans" cxnId="{CD617BC6-E3DF-46C2-B254-5DEAFDE28681}">
      <dgm:prSet/>
      <dgm:spPr/>
      <dgm:t>
        <a:bodyPr/>
        <a:lstStyle/>
        <a:p>
          <a:endParaRPr lang="en-US"/>
        </a:p>
      </dgm:t>
    </dgm:pt>
    <dgm:pt modelId="{9884370D-ED56-481B-BB49-A81178301996}">
      <dgm:prSet/>
      <dgm:spPr/>
      <dgm:t>
        <a:bodyPr/>
        <a:lstStyle/>
        <a:p>
          <a:pPr rtl="0"/>
          <a:r>
            <a:rPr lang="en-US"/>
            <a:t>Trying to predict using Decision Tree &amp; Naive Bayes</a:t>
          </a:r>
        </a:p>
      </dgm:t>
    </dgm:pt>
    <dgm:pt modelId="{F019F656-65C5-488C-9709-FB45C6AC080C}" type="parTrans" cxnId="{ABB2EC85-CD33-4674-99D3-4AB015B4D048}">
      <dgm:prSet/>
      <dgm:spPr/>
      <dgm:t>
        <a:bodyPr/>
        <a:lstStyle/>
        <a:p>
          <a:endParaRPr lang="en-US"/>
        </a:p>
      </dgm:t>
    </dgm:pt>
    <dgm:pt modelId="{2E05C905-899F-43D8-80E2-E243D06D3036}" type="sibTrans" cxnId="{ABB2EC85-CD33-4674-99D3-4AB015B4D048}">
      <dgm:prSet/>
      <dgm:spPr/>
      <dgm:t>
        <a:bodyPr/>
        <a:lstStyle/>
        <a:p>
          <a:endParaRPr lang="en-US"/>
        </a:p>
      </dgm:t>
    </dgm:pt>
    <dgm:pt modelId="{3958B4D0-F70C-459E-9874-D9D5CF1DAD16}">
      <dgm:prSet/>
      <dgm:spPr/>
      <dgm:t>
        <a:bodyPr/>
        <a:lstStyle/>
        <a:p>
          <a:pPr rtl="0"/>
          <a:r>
            <a:rPr lang="en-US"/>
            <a:t>DT grade - 0.34</a:t>
          </a:r>
        </a:p>
      </dgm:t>
    </dgm:pt>
    <dgm:pt modelId="{2D47A645-6EB4-4A96-B2A9-ADD26D153C3D}" type="parTrans" cxnId="{30A6A086-C739-43C7-90E9-2424CD3FDF1D}">
      <dgm:prSet/>
      <dgm:spPr/>
      <dgm:t>
        <a:bodyPr/>
        <a:lstStyle/>
        <a:p>
          <a:endParaRPr lang="en-US"/>
        </a:p>
      </dgm:t>
    </dgm:pt>
    <dgm:pt modelId="{D48590DB-28BB-40FC-BE64-200FE8992E4B}" type="sibTrans" cxnId="{30A6A086-C739-43C7-90E9-2424CD3FDF1D}">
      <dgm:prSet/>
      <dgm:spPr/>
      <dgm:t>
        <a:bodyPr/>
        <a:lstStyle/>
        <a:p>
          <a:endParaRPr lang="en-US"/>
        </a:p>
      </dgm:t>
    </dgm:pt>
    <dgm:pt modelId="{4F3D6E9E-E7DF-44C0-BFC8-1E10F816DBC3}">
      <dgm:prSet/>
      <dgm:spPr/>
      <dgm:t>
        <a:bodyPr/>
        <a:lstStyle/>
        <a:p>
          <a:pPr rtl="0"/>
          <a:r>
            <a:rPr lang="en-US"/>
            <a:t>NB grade - 0.4</a:t>
          </a:r>
        </a:p>
      </dgm:t>
    </dgm:pt>
    <dgm:pt modelId="{4873A0C6-5A13-4DF1-AA96-90488B8EB4D2}" type="parTrans" cxnId="{A7CF9A19-F336-4629-90FC-F3C807CC92F3}">
      <dgm:prSet/>
      <dgm:spPr/>
      <dgm:t>
        <a:bodyPr/>
        <a:lstStyle/>
        <a:p>
          <a:endParaRPr lang="en-US"/>
        </a:p>
      </dgm:t>
    </dgm:pt>
    <dgm:pt modelId="{5FAB7AF1-93EC-40CC-B0A6-8B8FB31DEB92}" type="sibTrans" cxnId="{A7CF9A19-F336-4629-90FC-F3C807CC92F3}">
      <dgm:prSet/>
      <dgm:spPr/>
      <dgm:t>
        <a:bodyPr/>
        <a:lstStyle/>
        <a:p>
          <a:endParaRPr lang="en-US"/>
        </a:p>
      </dgm:t>
    </dgm:pt>
    <dgm:pt modelId="{384E6E54-E41D-4A9B-A1A7-CDA48658760D}">
      <dgm:prSet/>
      <dgm:spPr/>
      <dgm:t>
        <a:bodyPr/>
        <a:lstStyle/>
        <a:p>
          <a:pPr rtl="0"/>
          <a:endParaRPr lang="en-US"/>
        </a:p>
      </dgm:t>
    </dgm:pt>
    <dgm:pt modelId="{6E04157C-9723-45DD-8A96-74699D054829}" type="parTrans" cxnId="{A2AF520B-AE42-408D-86A3-831E174C14A9}">
      <dgm:prSet/>
      <dgm:spPr/>
      <dgm:t>
        <a:bodyPr/>
        <a:lstStyle/>
        <a:p>
          <a:endParaRPr lang="en-US"/>
        </a:p>
      </dgm:t>
    </dgm:pt>
    <dgm:pt modelId="{7B9AA479-097A-4B23-8E08-498CCEACB787}" type="sibTrans" cxnId="{A2AF520B-AE42-408D-86A3-831E174C14A9}">
      <dgm:prSet/>
      <dgm:spPr/>
      <dgm:t>
        <a:bodyPr/>
        <a:lstStyle/>
        <a:p>
          <a:endParaRPr lang="en-US"/>
        </a:p>
      </dgm:t>
    </dgm:pt>
    <dgm:pt modelId="{423DC943-0052-4AA1-BE45-42C0883134B6}" type="pres">
      <dgm:prSet presAssocID="{D0FE5223-BCFE-4729-9DEB-F36E1141134A}" presName="Name0" presStyleCnt="0">
        <dgm:presLayoutVars>
          <dgm:dir/>
          <dgm:animLvl val="lvl"/>
          <dgm:resizeHandles val="exact"/>
        </dgm:presLayoutVars>
      </dgm:prSet>
      <dgm:spPr/>
    </dgm:pt>
    <dgm:pt modelId="{A4CC36D3-A6E3-473B-B37E-F219AADBCCDE}" type="pres">
      <dgm:prSet presAssocID="{ACC3C9BF-E388-4564-8856-B4D73F8410CB}" presName="composite" presStyleCnt="0"/>
      <dgm:spPr/>
    </dgm:pt>
    <dgm:pt modelId="{BB5F5FBE-1A81-42A4-A329-0F49AFAEF885}" type="pres">
      <dgm:prSet presAssocID="{ACC3C9BF-E388-4564-8856-B4D73F8410CB}" presName="parTx" presStyleLbl="alignNode1" presStyleIdx="0" presStyleCnt="4">
        <dgm:presLayoutVars>
          <dgm:chMax val="0"/>
          <dgm:chPref val="0"/>
          <dgm:bulletEnabled val="1"/>
        </dgm:presLayoutVars>
      </dgm:prSet>
      <dgm:spPr/>
    </dgm:pt>
    <dgm:pt modelId="{88CF9AFD-AAAC-4C09-832F-A0D8E01D21AB}" type="pres">
      <dgm:prSet presAssocID="{ACC3C9BF-E388-4564-8856-B4D73F8410CB}" presName="desTx" presStyleLbl="alignAccFollowNode1" presStyleIdx="0" presStyleCnt="4">
        <dgm:presLayoutVars>
          <dgm:bulletEnabled val="1"/>
        </dgm:presLayoutVars>
      </dgm:prSet>
      <dgm:spPr/>
    </dgm:pt>
    <dgm:pt modelId="{72827DD7-531A-4077-A708-09E9DF2D4CE8}" type="pres">
      <dgm:prSet presAssocID="{F2AE60AC-634F-491A-91BC-FA24DB65C784}" presName="space" presStyleCnt="0"/>
      <dgm:spPr/>
    </dgm:pt>
    <dgm:pt modelId="{E1AC8918-DE58-405B-900E-1242F7F31464}" type="pres">
      <dgm:prSet presAssocID="{7D4BCAEC-A5B3-44F9-BFA3-CF044B0F0D20}" presName="composite" presStyleCnt="0"/>
      <dgm:spPr/>
    </dgm:pt>
    <dgm:pt modelId="{3771C817-59F8-4624-A02F-24815D34E636}" type="pres">
      <dgm:prSet presAssocID="{7D4BCAEC-A5B3-44F9-BFA3-CF044B0F0D20}" presName="parTx" presStyleLbl="alignNode1" presStyleIdx="1" presStyleCnt="4">
        <dgm:presLayoutVars>
          <dgm:chMax val="0"/>
          <dgm:chPref val="0"/>
          <dgm:bulletEnabled val="1"/>
        </dgm:presLayoutVars>
      </dgm:prSet>
      <dgm:spPr/>
    </dgm:pt>
    <dgm:pt modelId="{F2025DC6-2047-42EA-9AD1-BEA3C923156C}" type="pres">
      <dgm:prSet presAssocID="{7D4BCAEC-A5B3-44F9-BFA3-CF044B0F0D20}" presName="desTx" presStyleLbl="alignAccFollowNode1" presStyleIdx="1" presStyleCnt="4">
        <dgm:presLayoutVars>
          <dgm:bulletEnabled val="1"/>
        </dgm:presLayoutVars>
      </dgm:prSet>
      <dgm:spPr/>
    </dgm:pt>
    <dgm:pt modelId="{35DFDAA7-8DF2-43F8-985C-58CCA97F590E}" type="pres">
      <dgm:prSet presAssocID="{076585E9-95C7-47E9-BF02-2E7C8AA7E479}" presName="space" presStyleCnt="0"/>
      <dgm:spPr/>
    </dgm:pt>
    <dgm:pt modelId="{D598C309-D621-4F33-9714-8D515A3EDF9A}" type="pres">
      <dgm:prSet presAssocID="{03A85826-8A0B-474F-A84F-700C4D28CAC4}" presName="composite" presStyleCnt="0"/>
      <dgm:spPr/>
    </dgm:pt>
    <dgm:pt modelId="{BEAED0F1-DA9C-4657-AFBA-D1BFC80A6182}" type="pres">
      <dgm:prSet presAssocID="{03A85826-8A0B-474F-A84F-700C4D28CAC4}" presName="parTx" presStyleLbl="alignNode1" presStyleIdx="2" presStyleCnt="4">
        <dgm:presLayoutVars>
          <dgm:chMax val="0"/>
          <dgm:chPref val="0"/>
          <dgm:bulletEnabled val="1"/>
        </dgm:presLayoutVars>
      </dgm:prSet>
      <dgm:spPr/>
    </dgm:pt>
    <dgm:pt modelId="{9FE61A9E-3F56-4015-B609-9307866F034D}" type="pres">
      <dgm:prSet presAssocID="{03A85826-8A0B-474F-A84F-700C4D28CAC4}" presName="desTx" presStyleLbl="alignAccFollowNode1" presStyleIdx="2" presStyleCnt="4">
        <dgm:presLayoutVars>
          <dgm:bulletEnabled val="1"/>
        </dgm:presLayoutVars>
      </dgm:prSet>
      <dgm:spPr/>
    </dgm:pt>
    <dgm:pt modelId="{7344D5BC-03FC-4404-89B0-5181B1E88C3D}" type="pres">
      <dgm:prSet presAssocID="{105336FB-1708-4AA0-AC39-671EED54D8A1}" presName="space" presStyleCnt="0"/>
      <dgm:spPr/>
    </dgm:pt>
    <dgm:pt modelId="{C9A38839-357B-4C4B-829B-AF5E3A19EAF1}" type="pres">
      <dgm:prSet presAssocID="{19F620E8-A74A-4775-A614-47463380932E}" presName="composite" presStyleCnt="0"/>
      <dgm:spPr/>
    </dgm:pt>
    <dgm:pt modelId="{8BB9AD1A-7772-4F51-A5CC-B52385A928DC}" type="pres">
      <dgm:prSet presAssocID="{19F620E8-A74A-4775-A614-47463380932E}" presName="parTx" presStyleLbl="alignNode1" presStyleIdx="3" presStyleCnt="4">
        <dgm:presLayoutVars>
          <dgm:chMax val="0"/>
          <dgm:chPref val="0"/>
          <dgm:bulletEnabled val="1"/>
        </dgm:presLayoutVars>
      </dgm:prSet>
      <dgm:spPr/>
    </dgm:pt>
    <dgm:pt modelId="{515E57A1-FEBF-4E30-B4E7-6680CEE2B163}" type="pres">
      <dgm:prSet presAssocID="{19F620E8-A74A-4775-A614-47463380932E}" presName="desTx" presStyleLbl="alignAccFollowNode1" presStyleIdx="3" presStyleCnt="4">
        <dgm:presLayoutVars>
          <dgm:bulletEnabled val="1"/>
        </dgm:presLayoutVars>
      </dgm:prSet>
      <dgm:spPr/>
    </dgm:pt>
  </dgm:ptLst>
  <dgm:cxnLst>
    <dgm:cxn modelId="{15956600-9131-4661-9693-EBA27F6D97FD}" type="presOf" srcId="{4396593B-8FED-481C-98B4-7CE92137DDC8}" destId="{88CF9AFD-AAAC-4C09-832F-A0D8E01D21AB}" srcOrd="0" destOrd="4" presId="urn:microsoft.com/office/officeart/2005/8/layout/hList1"/>
    <dgm:cxn modelId="{BD043C02-D08C-4DC1-8D47-0C79AE24D0AA}" srcId="{41284D15-0235-408E-9682-29ACAB03C8F1}" destId="{4AB726B1-D520-4D27-B852-7A0F0D31CAA6}" srcOrd="0" destOrd="0" parTransId="{8FBD6436-57BB-44A8-B9D6-A363E28DEF02}" sibTransId="{DD735982-52D1-4629-9AA4-B18010CAC36B}"/>
    <dgm:cxn modelId="{0858D904-A9DC-4953-84DC-69270110EC26}" type="presOf" srcId="{3958B4D0-F70C-459E-9874-D9D5CF1DAD16}" destId="{515E57A1-FEBF-4E30-B4E7-6680CEE2B163}" srcOrd="0" destOrd="8" presId="urn:microsoft.com/office/officeart/2005/8/layout/hList1"/>
    <dgm:cxn modelId="{AAB7EF04-D9B1-4F0D-AE69-1B47760EAD78}" srcId="{7915AEBF-9D62-4CEC-945E-ED8B0AB200B2}" destId="{D4DCE981-3173-4A2A-9220-307A89743AEE}" srcOrd="0" destOrd="0" parTransId="{011D0871-E7C5-418E-8C71-2252F67380C4}" sibTransId="{8686F9B2-4BE0-49CB-9E0C-D7DD1F0F2CBA}"/>
    <dgm:cxn modelId="{A2AF520B-AE42-408D-86A3-831E174C14A9}" srcId="{19F620E8-A74A-4775-A614-47463380932E}" destId="{384E6E54-E41D-4A9B-A1A7-CDA48658760D}" srcOrd="3" destOrd="0" parTransId="{6E04157C-9723-45DD-8A96-74699D054829}" sibTransId="{7B9AA479-097A-4B23-8E08-498CCEACB787}"/>
    <dgm:cxn modelId="{9853100E-A397-42D4-9AA2-6A0F4E97DC43}" type="presOf" srcId="{9884370D-ED56-481B-BB49-A81178301996}" destId="{515E57A1-FEBF-4E30-B4E7-6680CEE2B163}" srcOrd="0" destOrd="7" presId="urn:microsoft.com/office/officeart/2005/8/layout/hList1"/>
    <dgm:cxn modelId="{15954E0F-085D-4537-944F-F319B14A8848}" type="presOf" srcId="{4AB726B1-D520-4D27-B852-7A0F0D31CAA6}" destId="{9FE61A9E-3F56-4015-B609-9307866F034D}" srcOrd="0" destOrd="1" presId="urn:microsoft.com/office/officeart/2005/8/layout/hList1"/>
    <dgm:cxn modelId="{F7D82712-328A-4896-80FB-88010935DB24}" srcId="{ACC3C9BF-E388-4564-8856-B4D73F8410CB}" destId="{7A061983-5078-4799-B81E-A981456811E5}" srcOrd="4" destOrd="0" parTransId="{88D780C6-EB4E-496B-AD96-2E81633B72C7}" sibTransId="{EC031EB6-6F1A-443A-9D29-003937CB2C15}"/>
    <dgm:cxn modelId="{C6A59815-691D-4E90-B923-93687AD562E9}" type="presOf" srcId="{41284D15-0235-408E-9682-29ACAB03C8F1}" destId="{9FE61A9E-3F56-4015-B609-9307866F034D}" srcOrd="0" destOrd="0" presId="urn:microsoft.com/office/officeart/2005/8/layout/hList1"/>
    <dgm:cxn modelId="{D5C0D918-1C9E-4580-9144-DC2AD2EDD413}" srcId="{6E78A803-7994-47AF-A0AD-6AFC9E59E573}" destId="{11D5CF42-FA03-4D0D-AB75-906BA1516763}" srcOrd="1" destOrd="0" parTransId="{AAEF2346-48D9-4869-B7DB-CFE1CF63A801}" sibTransId="{41234239-D812-4D36-BBAE-159AA10AC407}"/>
    <dgm:cxn modelId="{F9F9F018-978E-4844-B581-4F709E75FE37}" srcId="{ACC3C9BF-E388-4564-8856-B4D73F8410CB}" destId="{6E78A803-7994-47AF-A0AD-6AFC9E59E573}" srcOrd="0" destOrd="0" parTransId="{B280DF20-A1D2-46E8-9C29-12B5CBE39CF9}" sibTransId="{0D195E1C-6DC2-4B11-AEFF-37E0E6C0B19A}"/>
    <dgm:cxn modelId="{A7CF9A19-F336-4629-90FC-F3C807CC92F3}" srcId="{9884370D-ED56-481B-BB49-A81178301996}" destId="{4F3D6E9E-E7DF-44C0-BFC8-1E10F816DBC3}" srcOrd="1" destOrd="0" parTransId="{4873A0C6-5A13-4DF1-AA96-90488B8EB4D2}" sibTransId="{5FAB7AF1-93EC-40CC-B0A6-8B8FB31DEB92}"/>
    <dgm:cxn modelId="{5563201D-9E6F-4056-A8ED-73C48C2E7C25}" srcId="{C5EF46CB-176D-4224-B0C2-D188CC3F3F1E}" destId="{0D33B989-3941-4AD4-A67C-64F66F98EF7A}" srcOrd="1" destOrd="0" parTransId="{96643845-650A-426B-AF4F-EC6DB0BAD3AC}" sibTransId="{298AC4B6-EEE1-476E-AFBB-3F353F768820}"/>
    <dgm:cxn modelId="{2B337127-EB94-4435-8DDA-BC1733BF3003}" type="presOf" srcId="{EC817A1C-082D-4E7F-B2C9-391FEDE16AC8}" destId="{515E57A1-FEBF-4E30-B4E7-6680CEE2B163}" srcOrd="0" destOrd="2" presId="urn:microsoft.com/office/officeart/2005/8/layout/hList1"/>
    <dgm:cxn modelId="{BB92A52E-9B2F-49FF-B783-251353CDD08F}" type="presOf" srcId="{74B8A9C6-BCB6-43B5-959E-8F9D6C15B2BA}" destId="{515E57A1-FEBF-4E30-B4E7-6680CEE2B163}" srcOrd="0" destOrd="6" presId="urn:microsoft.com/office/officeart/2005/8/layout/hList1"/>
    <dgm:cxn modelId="{04833C2F-B93C-48EC-85F3-199BD9420DF9}" type="presOf" srcId="{E6515EDB-22F6-4343-B544-A2613B2CD65B}" destId="{515E57A1-FEBF-4E30-B4E7-6680CEE2B163}" srcOrd="0" destOrd="5" presId="urn:microsoft.com/office/officeart/2005/8/layout/hList1"/>
    <dgm:cxn modelId="{4D173230-1800-4F38-83B7-92417CBE5D7D}" type="presOf" srcId="{C5EF46CB-176D-4224-B0C2-D188CC3F3F1E}" destId="{F2025DC6-2047-42EA-9AD1-BEA3C923156C}" srcOrd="0" destOrd="7" presId="urn:microsoft.com/office/officeart/2005/8/layout/hList1"/>
    <dgm:cxn modelId="{34FAD835-6532-41C0-8597-FF18ED21028B}" srcId="{7D4BCAEC-A5B3-44F9-BFA3-CF044B0F0D20}" destId="{E19466A3-41DB-4D8D-8163-D0443310A5BC}" srcOrd="1" destOrd="0" parTransId="{93A0BA3D-198A-45D3-9C0F-9DBB3491024E}" sibTransId="{2D5D016F-1D31-4E84-8B5C-260698530A25}"/>
    <dgm:cxn modelId="{3A403437-874A-4DA3-89B9-239D6A88710C}" srcId="{35247C04-A906-45DA-A3B8-1E9EC7640B82}" destId="{4396593B-8FED-481C-98B4-7CE92137DDC8}" srcOrd="0" destOrd="0" parTransId="{DAF4CBB1-F190-4EF2-81AB-3F1E9C99A8E3}" sibTransId="{4B2239B1-17C6-4DF0-845B-5A9A502EBD23}"/>
    <dgm:cxn modelId="{29422439-37E7-47B3-818B-43E45DAE8030}" srcId="{C351B4BC-7880-4E92-BABE-CAEC775A8C57}" destId="{31E0F8C1-8F26-465D-95D4-A5DB69463FF9}" srcOrd="0" destOrd="0" parTransId="{0846165C-3DF0-49BD-82B1-B8E0A74C4530}" sibTransId="{BF03B55D-98FB-4EE2-BE1C-C811A94F115F}"/>
    <dgm:cxn modelId="{8CB3B339-5515-4122-BFCA-488D1CA4BBC0}" srcId="{A6F03A03-BB06-4EC6-81F1-BE0E780AF67D}" destId="{E6515EDB-22F6-4343-B544-A2613B2CD65B}" srcOrd="0" destOrd="0" parTransId="{CAD32526-27A1-413A-8BDD-7A0037EE5B21}" sibTransId="{21B7E463-0832-40FE-AF29-483BCF629FE7}"/>
    <dgm:cxn modelId="{FACCE43E-05A4-44A8-9C34-3E7501784006}" type="presOf" srcId="{A6F03A03-BB06-4EC6-81F1-BE0E780AF67D}" destId="{515E57A1-FEBF-4E30-B4E7-6680CEE2B163}" srcOrd="0" destOrd="4" presId="urn:microsoft.com/office/officeart/2005/8/layout/hList1"/>
    <dgm:cxn modelId="{9E25893F-0788-4D8A-A0BD-2B504D498EFF}" type="presOf" srcId="{281E46BE-8849-437D-BE19-7CE76AC0C5A3}" destId="{88CF9AFD-AAAC-4C09-832F-A0D8E01D21AB}" srcOrd="0" destOrd="12" presId="urn:microsoft.com/office/officeart/2005/8/layout/hList1"/>
    <dgm:cxn modelId="{3D5CA93F-1814-4B9A-8184-B9241CD61C10}" srcId="{7D4BCAEC-A5B3-44F9-BFA3-CF044B0F0D20}" destId="{D7C9F742-1E22-4BA5-8E68-FAF6BBDC0013}" srcOrd="0" destOrd="0" parTransId="{4C0D5CE3-5FEC-4EF5-AC6B-639DEEAF7D78}" sibTransId="{C752E71E-5960-48BA-A4FF-CDAF7F3A0CB9}"/>
    <dgm:cxn modelId="{46E2F340-AA45-4A04-9FE2-0EE562BEF8A0}" type="presOf" srcId="{4CF54894-AC33-4EFB-952B-0191C8686567}" destId="{88CF9AFD-AAAC-4C09-832F-A0D8E01D21AB}" srcOrd="0" destOrd="1" presId="urn:microsoft.com/office/officeart/2005/8/layout/hList1"/>
    <dgm:cxn modelId="{DF7D005B-6A5B-4C9A-B9F6-CE60C98ADD75}" type="presOf" srcId="{19F620E8-A74A-4775-A614-47463380932E}" destId="{8BB9AD1A-7772-4F51-A5CC-B52385A928DC}" srcOrd="0" destOrd="0" presId="urn:microsoft.com/office/officeart/2005/8/layout/hList1"/>
    <dgm:cxn modelId="{7E4A585B-A46C-4021-9AED-2BB0496113FC}" srcId="{7A061983-5078-4799-B81E-A981456811E5}" destId="{281E46BE-8849-437D-BE19-7CE76AC0C5A3}" srcOrd="0" destOrd="0" parTransId="{4DE3A188-8365-42C7-9D10-3DE79A17B649}" sibTransId="{7439847C-930D-4BB3-A023-5DCA042B482B}"/>
    <dgm:cxn modelId="{B290915B-4728-4A42-9070-ECA92092CD6E}" srcId="{ACC3C9BF-E388-4564-8856-B4D73F8410CB}" destId="{70C29850-7C1B-4BC2-A885-B3C291F48977}" srcOrd="3" destOrd="0" parTransId="{55989D51-00AC-4269-A5A9-D418F7801920}" sibTransId="{87FC9B6A-0847-466A-AC53-068730672BC9}"/>
    <dgm:cxn modelId="{6CC3CD5D-78A7-42BB-BF18-46EBE7DA44BE}" type="presOf" srcId="{384E6E54-E41D-4A9B-A1A7-CDA48658760D}" destId="{515E57A1-FEBF-4E30-B4E7-6680CEE2B163}" srcOrd="0" destOrd="10" presId="urn:microsoft.com/office/officeart/2005/8/layout/hList1"/>
    <dgm:cxn modelId="{D75BC65E-367D-48DE-BFFD-A9452ED17478}" type="presOf" srcId="{CE1115AC-B24F-4F84-8D94-965DDF3E4336}" destId="{F2025DC6-2047-42EA-9AD1-BEA3C923156C}" srcOrd="0" destOrd="5" presId="urn:microsoft.com/office/officeart/2005/8/layout/hList1"/>
    <dgm:cxn modelId="{78EDEC5F-33BB-4599-A061-0D9D85CCDE91}" srcId="{7D4BCAEC-A5B3-44F9-BFA3-CF044B0F0D20}" destId="{C5EF46CB-176D-4224-B0C2-D188CC3F3F1E}" srcOrd="2" destOrd="0" parTransId="{21F0554D-9BC3-4EF7-B00E-73F646FCDECC}" sibTransId="{F7EC96FE-D3FF-4AC2-9289-DBD92C0D6443}"/>
    <dgm:cxn modelId="{2F177A43-6965-42DB-AC07-7FEBEDA64A99}" type="presOf" srcId="{FB2C36A4-FFF3-442C-9BB1-926F2DD6A919}" destId="{515E57A1-FEBF-4E30-B4E7-6680CEE2B163}" srcOrd="0" destOrd="1" presId="urn:microsoft.com/office/officeart/2005/8/layout/hList1"/>
    <dgm:cxn modelId="{98A71864-F6A7-4137-9BFC-22059C826776}" type="presOf" srcId="{03A85826-8A0B-474F-A84F-700C4D28CAC4}" destId="{BEAED0F1-DA9C-4657-AFBA-D1BFC80A6182}" srcOrd="0" destOrd="0" presId="urn:microsoft.com/office/officeart/2005/8/layout/hList1"/>
    <dgm:cxn modelId="{BF957645-3FB8-4520-991E-9BCB07E81B9C}" type="presOf" srcId="{E30EBA70-63FB-41F1-B7B1-01D49F924A1C}" destId="{F2025DC6-2047-42EA-9AD1-BEA3C923156C}" srcOrd="0" destOrd="11" presId="urn:microsoft.com/office/officeart/2005/8/layout/hList1"/>
    <dgm:cxn modelId="{E8C41666-FD44-4FE7-9A64-85C8CCA764F3}" type="presOf" srcId="{A2E8E847-7D4D-43FC-9802-EA1510BA5692}" destId="{88CF9AFD-AAAC-4C09-832F-A0D8E01D21AB}" srcOrd="0" destOrd="5" presId="urn:microsoft.com/office/officeart/2005/8/layout/hList1"/>
    <dgm:cxn modelId="{CD87C866-F2EB-4E2B-BAEC-ACBA4C818863}" srcId="{E19466A3-41DB-4D8D-8163-D0443310A5BC}" destId="{AD40A3DD-4724-4EF7-8997-004EDBBD5C04}" srcOrd="1" destOrd="0" parTransId="{09037A44-4419-46D8-98D3-4316612BF0A1}" sibTransId="{2F9EF202-5423-400F-83CA-EC43A0B6BA93}"/>
    <dgm:cxn modelId="{70B17F48-30A3-430B-865B-77878BDA9152}" srcId="{D0FE5223-BCFE-4729-9DEB-F36E1141134A}" destId="{7D4BCAEC-A5B3-44F9-BFA3-CF044B0F0D20}" srcOrd="1" destOrd="0" parTransId="{5E5586AB-5322-443D-BD83-63C96A3E1BCA}" sibTransId="{076585E9-95C7-47E9-BF02-2E7C8AA7E479}"/>
    <dgm:cxn modelId="{43111D6B-243D-424C-B192-48EBFC8EAB6F}" type="presOf" srcId="{ACC3C9BF-E388-4564-8856-B4D73F8410CB}" destId="{BB5F5FBE-1A81-42A4-A329-0F49AFAEF885}" srcOrd="0" destOrd="0" presId="urn:microsoft.com/office/officeart/2005/8/layout/hList1"/>
    <dgm:cxn modelId="{EA03134C-9D2A-4777-BBB5-DB8128A07244}" type="presOf" srcId="{35247C04-A906-45DA-A3B8-1E9EC7640B82}" destId="{88CF9AFD-AAAC-4C09-832F-A0D8E01D21AB}" srcOrd="0" destOrd="3" presId="urn:microsoft.com/office/officeart/2005/8/layout/hList1"/>
    <dgm:cxn modelId="{63C7646D-4CBC-4908-BE76-4C2E1BE2EDC5}" type="presOf" srcId="{E19466A3-41DB-4D8D-8163-D0443310A5BC}" destId="{F2025DC6-2047-42EA-9AD1-BEA3C923156C}" srcOrd="0" destOrd="4" presId="urn:microsoft.com/office/officeart/2005/8/layout/hList1"/>
    <dgm:cxn modelId="{DA6D8B6D-CDDF-4AE8-9AAE-4AD501CD83B5}" type="presOf" srcId="{1D735677-2899-462D-A56B-1A59FEB5EFC2}" destId="{515E57A1-FEBF-4E30-B4E7-6680CEE2B163}" srcOrd="0" destOrd="3" presId="urn:microsoft.com/office/officeart/2005/8/layout/hList1"/>
    <dgm:cxn modelId="{9B92A272-5B61-4E38-B2D8-AC67BEE4000C}" type="presOf" srcId="{D33D2BB7-4E9B-4E28-B468-DC0B8A2573FC}" destId="{F2025DC6-2047-42EA-9AD1-BEA3C923156C}" srcOrd="0" destOrd="8" presId="urn:microsoft.com/office/officeart/2005/8/layout/hList1"/>
    <dgm:cxn modelId="{C5F0D753-1A9A-4622-9F75-193FEAF2907E}" srcId="{E19466A3-41DB-4D8D-8163-D0443310A5BC}" destId="{CE1115AC-B24F-4F84-8D94-965DDF3E4336}" srcOrd="0" destOrd="0" parTransId="{48E1DE45-2422-4814-83A9-7FF41C2AC552}" sibTransId="{4E4C1918-53A8-42BD-B1A6-00C6893E4AD8}"/>
    <dgm:cxn modelId="{16891274-E654-4123-B4AD-B5678A55ECBF}" type="presOf" srcId="{758994F4-9198-4D99-9CDB-DE8100E918A8}" destId="{88CF9AFD-AAAC-4C09-832F-A0D8E01D21AB}" srcOrd="0" destOrd="6" presId="urn:microsoft.com/office/officeart/2005/8/layout/hList1"/>
    <dgm:cxn modelId="{F3425958-75EA-467C-AB04-00D3171565D8}" type="presOf" srcId="{48C7AB93-F26B-4E63-9958-B8A22B227350}" destId="{88CF9AFD-AAAC-4C09-832F-A0D8E01D21AB}" srcOrd="0" destOrd="13" presId="urn:microsoft.com/office/officeart/2005/8/layout/hList1"/>
    <dgm:cxn modelId="{A6F23A7D-7E35-481C-B1E8-6C510070B049}" srcId="{D7C9F742-1E22-4BA5-8E68-FAF6BBDC0013}" destId="{E16509B6-9445-4E41-BAC3-EE61BC93D8A7}" srcOrd="0" destOrd="0" parTransId="{415B2BB6-1A68-4C3C-B7E2-087CEC7E874A}" sibTransId="{FCDD185D-9172-42DD-8B53-914385F4DF79}"/>
    <dgm:cxn modelId="{E5A1F97E-F163-4407-8790-21DB55967141}" type="presOf" srcId="{6E78A803-7994-47AF-A0AD-6AFC9E59E573}" destId="{88CF9AFD-AAAC-4C09-832F-A0D8E01D21AB}" srcOrd="0" destOrd="0" presId="urn:microsoft.com/office/officeart/2005/8/layout/hList1"/>
    <dgm:cxn modelId="{2470817F-D4A4-4E51-A1FD-FD1EECAD54D9}" type="presOf" srcId="{0D33B989-3941-4AD4-A67C-64F66F98EF7A}" destId="{F2025DC6-2047-42EA-9AD1-BEA3C923156C}" srcOrd="0" destOrd="9" presId="urn:microsoft.com/office/officeart/2005/8/layout/hList1"/>
    <dgm:cxn modelId="{B01FD680-4BD3-49B3-AEF5-20BA4F4178A6}" type="presOf" srcId="{D304DCD4-2467-4E7E-A22A-E753A85DCB40}" destId="{88CF9AFD-AAAC-4C09-832F-A0D8E01D21AB}" srcOrd="0" destOrd="10" presId="urn:microsoft.com/office/officeart/2005/8/layout/hList1"/>
    <dgm:cxn modelId="{15CBCD81-8486-4E3D-BADD-4EF50630FC47}" type="presOf" srcId="{1C74F5FF-8251-4F4A-BFAA-B282AF49B92A}" destId="{88CF9AFD-AAAC-4C09-832F-A0D8E01D21AB}" srcOrd="0" destOrd="7" presId="urn:microsoft.com/office/officeart/2005/8/layout/hList1"/>
    <dgm:cxn modelId="{12F15382-D3ED-49D8-9002-17D19A1C0C70}" srcId="{E4543EAA-A386-473B-91C5-F14B65705DD6}" destId="{FB2C36A4-FFF3-442C-9BB1-926F2DD6A919}" srcOrd="0" destOrd="0" parTransId="{F9AEFBFD-4C08-4B9E-B9BA-61F29B0E1765}" sibTransId="{CB07DC79-3562-48DA-BB28-6F3B6191CAF2}"/>
    <dgm:cxn modelId="{AD78E483-B613-41DF-9305-32B355E771F1}" srcId="{C5EF46CB-176D-4224-B0C2-D188CC3F3F1E}" destId="{D33D2BB7-4E9B-4E28-B468-DC0B8A2573FC}" srcOrd="0" destOrd="0" parTransId="{2EDE38D0-78AF-47C0-AE1F-4876CC207DB1}" sibTransId="{E8632CDE-7C46-4FDF-9BEB-0E53FC8B8EBB}"/>
    <dgm:cxn modelId="{BDF3CA85-8A1A-4946-86E6-27B443C1359E}" srcId="{ACC3C9BF-E388-4564-8856-B4D73F8410CB}" destId="{35247C04-A906-45DA-A3B8-1E9EC7640B82}" srcOrd="1" destOrd="0" parTransId="{C22F07BE-E785-4709-94E7-A23214CE1F06}" sibTransId="{FC650FFE-5A7D-4742-9BDA-DE56263B2D9F}"/>
    <dgm:cxn modelId="{ABB2EC85-CD33-4674-99D3-4AB015B4D048}" srcId="{19F620E8-A74A-4775-A614-47463380932E}" destId="{9884370D-ED56-481B-BB49-A81178301996}" srcOrd="2" destOrd="0" parTransId="{F019F656-65C5-488C-9709-FB45C6AC080C}" sibTransId="{2E05C905-899F-43D8-80E2-E243D06D3036}"/>
    <dgm:cxn modelId="{30A6A086-C739-43C7-90E9-2424CD3FDF1D}" srcId="{9884370D-ED56-481B-BB49-A81178301996}" destId="{3958B4D0-F70C-459E-9874-D9D5CF1DAD16}" srcOrd="0" destOrd="0" parTransId="{2D47A645-6EB4-4A96-B2A9-ADD26D153C3D}" sibTransId="{D48590DB-28BB-40FC-BE64-200FE8992E4B}"/>
    <dgm:cxn modelId="{564FD187-8433-4C67-8FDB-83B7EC509F33}" type="presOf" srcId="{7915AEBF-9D62-4CEC-945E-ED8B0AB200B2}" destId="{9FE61A9E-3F56-4015-B609-9307866F034D}" srcOrd="0" destOrd="3" presId="urn:microsoft.com/office/officeart/2005/8/layout/hList1"/>
    <dgm:cxn modelId="{F517BE8E-FAF1-4B9C-B739-0EE722FBC0D8}" srcId="{D0FE5223-BCFE-4729-9DEB-F36E1141134A}" destId="{03A85826-8A0B-474F-A84F-700C4D28CAC4}" srcOrd="2" destOrd="0" parTransId="{DD1A66B2-D340-4B18-9497-7547A7CC0CFC}" sibTransId="{105336FB-1708-4AA0-AC39-671EED54D8A1}"/>
    <dgm:cxn modelId="{D86E958F-C1F5-4E2F-9973-50FF581D7F78}" type="presOf" srcId="{5865298D-77FC-4A95-9425-566880D44637}" destId="{88CF9AFD-AAAC-4C09-832F-A0D8E01D21AB}" srcOrd="0" destOrd="14" presId="urn:microsoft.com/office/officeart/2005/8/layout/hList1"/>
    <dgm:cxn modelId="{23034B92-71C9-4BBF-B90D-C686C19CC22D}" type="presOf" srcId="{D7C9F742-1E22-4BA5-8E68-FAF6BBDC0013}" destId="{F2025DC6-2047-42EA-9AD1-BEA3C923156C}" srcOrd="0" destOrd="0" presId="urn:microsoft.com/office/officeart/2005/8/layout/hList1"/>
    <dgm:cxn modelId="{47597D92-34CC-42B4-B1E8-D366C9DF888B}" type="presOf" srcId="{C351B4BC-7880-4E92-BABE-CAEC775A8C57}" destId="{F2025DC6-2047-42EA-9AD1-BEA3C923156C}" srcOrd="0" destOrd="2" presId="urn:microsoft.com/office/officeart/2005/8/layout/hList1"/>
    <dgm:cxn modelId="{4F6FA496-A7AF-4BE6-9385-86B82D2C6B96}" type="presOf" srcId="{7D4BCAEC-A5B3-44F9-BFA3-CF044B0F0D20}" destId="{3771C817-59F8-4624-A02F-24815D34E636}" srcOrd="0" destOrd="0" presId="urn:microsoft.com/office/officeart/2005/8/layout/hList1"/>
    <dgm:cxn modelId="{6DFD1597-844F-455C-95A3-0C71F538305E}" srcId="{03A85826-8A0B-474F-A84F-700C4D28CAC4}" destId="{41284D15-0235-408E-9682-29ACAB03C8F1}" srcOrd="0" destOrd="0" parTransId="{1EE1CB4B-AFA6-4779-8CBD-89B429CA7699}" sibTransId="{2AF4D249-6FD6-4E01-9CAD-ECD3F16BA6C9}"/>
    <dgm:cxn modelId="{0C41529D-53A7-4404-9F2E-63DC2FC41967}" srcId="{D0FE5223-BCFE-4729-9DEB-F36E1141134A}" destId="{19F620E8-A74A-4775-A614-47463380932E}" srcOrd="3" destOrd="0" parTransId="{4D45EA04-3122-4A14-99BA-3694D653FDDE}" sibTransId="{23504EE0-4E8E-405E-9F5E-5840F9C47B90}"/>
    <dgm:cxn modelId="{7DDE789F-F256-4457-9F97-FCCAFEEC34D5}" srcId="{7A061983-5078-4799-B81E-A981456811E5}" destId="{48C7AB93-F26B-4E63-9958-B8A22B227350}" srcOrd="1" destOrd="0" parTransId="{4C6A8592-8D98-4311-A58A-CF538D9CBCDA}" sibTransId="{14A3A60A-00D3-484C-8AD0-92D95642D770}"/>
    <dgm:cxn modelId="{957C33A7-4108-497E-9E6F-C6DBF7B308CE}" type="presOf" srcId="{D0FE5223-BCFE-4729-9DEB-F36E1141134A}" destId="{423DC943-0052-4AA1-BE45-42C0883134B6}" srcOrd="0" destOrd="0" presId="urn:microsoft.com/office/officeart/2005/8/layout/hList1"/>
    <dgm:cxn modelId="{98140AAA-A6EC-47F0-BCDF-51903E163ECF}" type="presOf" srcId="{E4543EAA-A386-473B-91C5-F14B65705DD6}" destId="{515E57A1-FEBF-4E30-B4E7-6680CEE2B163}" srcOrd="0" destOrd="0" presId="urn:microsoft.com/office/officeart/2005/8/layout/hList1"/>
    <dgm:cxn modelId="{11CDABAC-8FF3-494C-8042-C10B308CAFEB}" srcId="{7A061983-5078-4799-B81E-A981456811E5}" destId="{5865298D-77FC-4A95-9425-566880D44637}" srcOrd="2" destOrd="0" parTransId="{8E5E7804-DEC4-46CD-9EB0-1F71FF1DFA2F}" sibTransId="{51AE6E30-DF8F-4B52-96F2-53BF9E76D8A1}"/>
    <dgm:cxn modelId="{5EA3ACAC-A8B3-4D17-9457-628E3505979E}" srcId="{D0FE5223-BCFE-4729-9DEB-F36E1141134A}" destId="{ACC3C9BF-E388-4564-8856-B4D73F8410CB}" srcOrd="0" destOrd="0" parTransId="{F306F973-3401-4EFB-B403-B9BD8590E8F5}" sibTransId="{F2AE60AC-634F-491A-91BC-FA24DB65C784}"/>
    <dgm:cxn modelId="{1A930DAE-60DC-45C9-8412-3380A8FF1C18}" srcId="{758994F4-9198-4D99-9CDB-DE8100E918A8}" destId="{6FF7A7C1-8594-4AF6-A5B2-F8152D59559A}" srcOrd="1" destOrd="0" parTransId="{87582D85-889B-4A3B-9E35-C3442859CA62}" sibTransId="{2CAC79D0-7BD2-4942-B2EF-8E15348F193D}"/>
    <dgm:cxn modelId="{848FE7B3-D6A7-4684-884D-04292C0AC191}" srcId="{FB2C36A4-FFF3-442C-9BB1-926F2DD6A919}" destId="{EC817A1C-082D-4E7F-B2C9-391FEDE16AC8}" srcOrd="0" destOrd="0" parTransId="{A4059EA5-A249-424F-A8D9-A0086474E7D3}" sibTransId="{6092C5E5-F466-4E78-87A8-4337C7B397E2}"/>
    <dgm:cxn modelId="{FCB3DAB6-1946-41F6-9D7F-D3EBA5138F5B}" srcId="{758994F4-9198-4D99-9CDB-DE8100E918A8}" destId="{1C74F5FF-8251-4F4A-BFAA-B282AF49B92A}" srcOrd="0" destOrd="0" parTransId="{3BF3BED7-2202-4C37-AA58-BC01434EC59A}" sibTransId="{500CE2C3-B33C-4E35-9CED-95A2546FF900}"/>
    <dgm:cxn modelId="{CD617BC6-E3DF-46C2-B254-5DEAFDE28681}" srcId="{A6F03A03-BB06-4EC6-81F1-BE0E780AF67D}" destId="{74B8A9C6-BCB6-43B5-959E-8F9D6C15B2BA}" srcOrd="1" destOrd="0" parTransId="{DE7B4742-621F-4D3B-B518-9F667D439048}" sibTransId="{F0674B02-8829-4D67-B5CA-060AFC545B7F}"/>
    <dgm:cxn modelId="{8FF316CA-6F67-4FC8-925D-B11FA2AF7BF5}" type="presOf" srcId="{5D2AB80F-902C-4930-BA01-310451D899F6}" destId="{F2025DC6-2047-42EA-9AD1-BEA3C923156C}" srcOrd="0" destOrd="10" presId="urn:microsoft.com/office/officeart/2005/8/layout/hList1"/>
    <dgm:cxn modelId="{4F282BCD-FBFE-486C-A7D4-E55B2CCE8346}" type="presOf" srcId="{6FF7A7C1-8594-4AF6-A5B2-F8152D59559A}" destId="{88CF9AFD-AAAC-4C09-832F-A0D8E01D21AB}" srcOrd="0" destOrd="8" presId="urn:microsoft.com/office/officeart/2005/8/layout/hList1"/>
    <dgm:cxn modelId="{D9F26FCD-9A48-4A34-B6CF-A43C0B379D32}" srcId="{D7C9F742-1E22-4BA5-8E68-FAF6BBDC0013}" destId="{C351B4BC-7880-4E92-BABE-CAEC775A8C57}" srcOrd="1" destOrd="0" parTransId="{906DD227-D61A-4B04-BC4B-CEFF30853BDB}" sibTransId="{618B1483-F12C-43A9-AA71-BAEAF22F80E9}"/>
    <dgm:cxn modelId="{2F3338D4-0786-4039-8297-322E3C1025FD}" srcId="{70C29850-7C1B-4BC2-A885-B3C291F48977}" destId="{D304DCD4-2467-4E7E-A22A-E753A85DCB40}" srcOrd="0" destOrd="0" parTransId="{0FBA0526-0FE4-4640-8759-9935A3C6FE7B}" sibTransId="{AEBF47B5-91E4-4ABE-A049-C2E1DC44FCCF}"/>
    <dgm:cxn modelId="{F67A14D6-3A67-4A08-9325-A111FBA0A447}" type="presOf" srcId="{70C29850-7C1B-4BC2-A885-B3C291F48977}" destId="{88CF9AFD-AAAC-4C09-832F-A0D8E01D21AB}" srcOrd="0" destOrd="9" presId="urn:microsoft.com/office/officeart/2005/8/layout/hList1"/>
    <dgm:cxn modelId="{444D16D6-41B6-4FD2-88B5-938F04386B33}" type="presOf" srcId="{AD40A3DD-4724-4EF7-8997-004EDBBD5C04}" destId="{F2025DC6-2047-42EA-9AD1-BEA3C923156C}" srcOrd="0" destOrd="6" presId="urn:microsoft.com/office/officeart/2005/8/layout/hList1"/>
    <dgm:cxn modelId="{9B2957D6-59D3-423F-87CA-5526FC1656AB}" srcId="{7D4BCAEC-A5B3-44F9-BFA3-CF044B0F0D20}" destId="{5D2AB80F-902C-4930-BA01-310451D899F6}" srcOrd="3" destOrd="0" parTransId="{836F8D2B-B958-4EC4-8B45-F38B126113F4}" sibTransId="{68BE6C97-DFB0-47B4-AF05-1690C7908102}"/>
    <dgm:cxn modelId="{16870BD9-295D-40A6-9A84-C1E7809F55A1}" srcId="{19F620E8-A74A-4775-A614-47463380932E}" destId="{A6F03A03-BB06-4EC6-81F1-BE0E780AF67D}" srcOrd="1" destOrd="0" parTransId="{6CB39115-E11C-4861-81C1-51C830AA9E5E}" sibTransId="{DC76F4D7-9CC1-4081-BDB7-A76E45F7C336}"/>
    <dgm:cxn modelId="{417113E3-CC7D-4812-90C5-25DC0711468F}" srcId="{41284D15-0235-408E-9682-29ACAB03C8F1}" destId="{C2FB84ED-F4B1-4D0C-9571-3FF9C8A1BAB1}" srcOrd="1" destOrd="0" parTransId="{9F1B4D67-C810-4B38-8D07-497FFC0EA641}" sibTransId="{E6EB2C61-EB92-4815-A0E4-580014679123}"/>
    <dgm:cxn modelId="{B38882E4-2276-4829-ADBB-8AA5D4752475}" srcId="{ACC3C9BF-E388-4564-8856-B4D73F8410CB}" destId="{758994F4-9198-4D99-9CDB-DE8100E918A8}" srcOrd="2" destOrd="0" parTransId="{4767E6A7-38AC-4595-A5D9-E9AB95A36081}" sibTransId="{CD0B2254-CB91-44FD-A1FA-2104603E8ED3}"/>
    <dgm:cxn modelId="{5BD6B6E5-8B6C-4CDC-A922-BCBD62CBF3B3}" type="presOf" srcId="{C2FB84ED-F4B1-4D0C-9571-3FF9C8A1BAB1}" destId="{9FE61A9E-3F56-4015-B609-9307866F034D}" srcOrd="0" destOrd="2" presId="urn:microsoft.com/office/officeart/2005/8/layout/hList1"/>
    <dgm:cxn modelId="{60DCD0E6-8BA9-4940-B5A5-A118C1ADB2A5}" type="presOf" srcId="{31E0F8C1-8F26-465D-95D4-A5DB69463FF9}" destId="{F2025DC6-2047-42EA-9AD1-BEA3C923156C}" srcOrd="0" destOrd="3" presId="urn:microsoft.com/office/officeart/2005/8/layout/hList1"/>
    <dgm:cxn modelId="{8A57A2E7-0571-4E78-A549-E39CD1D514B6}" srcId="{6E78A803-7994-47AF-A0AD-6AFC9E59E573}" destId="{4CF54894-AC33-4EFB-952B-0191C8686567}" srcOrd="0" destOrd="0" parTransId="{B04ED422-97B0-4B00-8587-16D1499376E6}" sibTransId="{90E58F89-0E6A-4EC9-A41A-B713AEDF9F38}"/>
    <dgm:cxn modelId="{58E711EB-A135-40A3-8F43-AE2CAD3D584B}" type="presOf" srcId="{E16509B6-9445-4E41-BAC3-EE61BC93D8A7}" destId="{F2025DC6-2047-42EA-9AD1-BEA3C923156C}" srcOrd="0" destOrd="1" presId="urn:microsoft.com/office/officeart/2005/8/layout/hList1"/>
    <dgm:cxn modelId="{9B9975EE-2F24-4A0C-B238-71E1EEE1F435}" type="presOf" srcId="{D4DCE981-3173-4A2A-9220-307A89743AEE}" destId="{9FE61A9E-3F56-4015-B609-9307866F034D}" srcOrd="0" destOrd="4" presId="urn:microsoft.com/office/officeart/2005/8/layout/hList1"/>
    <dgm:cxn modelId="{0F5851EF-BDBC-452C-BAE2-4CAF1904759F}" type="presOf" srcId="{11D5CF42-FA03-4D0D-AB75-906BA1516763}" destId="{88CF9AFD-AAAC-4C09-832F-A0D8E01D21AB}" srcOrd="0" destOrd="2" presId="urn:microsoft.com/office/officeart/2005/8/layout/hList1"/>
    <dgm:cxn modelId="{A03D9EEF-AEB2-414F-82BB-6D29C8D0A66C}" srcId="{35247C04-A906-45DA-A3B8-1E9EC7640B82}" destId="{A2E8E847-7D4D-43FC-9802-EA1510BA5692}" srcOrd="1" destOrd="0" parTransId="{73343808-2FAE-4603-87AD-A9FA52209776}" sibTransId="{1799DE26-FF09-43B1-8136-48B58BE427E4}"/>
    <dgm:cxn modelId="{E6223EF0-09F8-4B34-935D-8EF621BF2520}" srcId="{5D2AB80F-902C-4930-BA01-310451D899F6}" destId="{E30EBA70-63FB-41F1-B7B1-01D49F924A1C}" srcOrd="0" destOrd="0" parTransId="{758B13D2-6FC0-4F2A-979C-C378199D91C8}" sibTransId="{B9FF7FCC-69C2-4702-A246-221B006BD81D}"/>
    <dgm:cxn modelId="{3ACE48F0-3F8E-4FCA-8A4B-7EFBADB519AD}" type="presOf" srcId="{4F3D6E9E-E7DF-44C0-BFC8-1E10F816DBC3}" destId="{515E57A1-FEBF-4E30-B4E7-6680CEE2B163}" srcOrd="0" destOrd="9" presId="urn:microsoft.com/office/officeart/2005/8/layout/hList1"/>
    <dgm:cxn modelId="{129BA9F1-BCBE-4CCF-A1FB-941BD43BF174}" srcId="{19F620E8-A74A-4775-A614-47463380932E}" destId="{E4543EAA-A386-473B-91C5-F14B65705DD6}" srcOrd="0" destOrd="0" parTransId="{6A594095-0C36-4065-ADC3-DB40B3A4BB30}" sibTransId="{37E40004-EBA3-496B-B646-FEC5AC0C17DA}"/>
    <dgm:cxn modelId="{EDC5CFF2-A1C3-49EE-9C7F-C03B02DB74BD}" srcId="{41284D15-0235-408E-9682-29ACAB03C8F1}" destId="{7915AEBF-9D62-4CEC-945E-ED8B0AB200B2}" srcOrd="2" destOrd="0" parTransId="{8EEA66F4-31E6-4889-939E-B23EFCA77CF7}" sibTransId="{16F0AC7F-C58E-4627-9E10-7729B0BD9F2A}"/>
    <dgm:cxn modelId="{84D553F6-D7C8-4D59-9762-AA1EA0B3D33C}" srcId="{FB2C36A4-FFF3-442C-9BB1-926F2DD6A919}" destId="{1D735677-2899-462D-A56B-1A59FEB5EFC2}" srcOrd="1" destOrd="0" parTransId="{8A30BE65-B599-4C49-AB75-2181E4B4D6B1}" sibTransId="{E897553F-64F1-47D3-90AC-0565DF606084}"/>
    <dgm:cxn modelId="{B373EEFF-5BF5-4BFB-BE27-E569C139AB7B}" type="presOf" srcId="{7A061983-5078-4799-B81E-A981456811E5}" destId="{88CF9AFD-AAAC-4C09-832F-A0D8E01D21AB}" srcOrd="0" destOrd="11" presId="urn:microsoft.com/office/officeart/2005/8/layout/hList1"/>
    <dgm:cxn modelId="{72D8221F-BF23-45C0-BCCF-2A2FB3B2565E}" type="presParOf" srcId="{423DC943-0052-4AA1-BE45-42C0883134B6}" destId="{A4CC36D3-A6E3-473B-B37E-F219AADBCCDE}" srcOrd="0" destOrd="0" presId="urn:microsoft.com/office/officeart/2005/8/layout/hList1"/>
    <dgm:cxn modelId="{C572EFC5-FF93-43C4-9392-EA658C2DCCA4}" type="presParOf" srcId="{A4CC36D3-A6E3-473B-B37E-F219AADBCCDE}" destId="{BB5F5FBE-1A81-42A4-A329-0F49AFAEF885}" srcOrd="0" destOrd="0" presId="urn:microsoft.com/office/officeart/2005/8/layout/hList1"/>
    <dgm:cxn modelId="{C3E022A1-25A7-4ED0-B398-8E9A03558AB1}" type="presParOf" srcId="{A4CC36D3-A6E3-473B-B37E-F219AADBCCDE}" destId="{88CF9AFD-AAAC-4C09-832F-A0D8E01D21AB}" srcOrd="1" destOrd="0" presId="urn:microsoft.com/office/officeart/2005/8/layout/hList1"/>
    <dgm:cxn modelId="{DE605E52-5BEF-4854-9ACF-CE8098377444}" type="presParOf" srcId="{423DC943-0052-4AA1-BE45-42C0883134B6}" destId="{72827DD7-531A-4077-A708-09E9DF2D4CE8}" srcOrd="1" destOrd="0" presId="urn:microsoft.com/office/officeart/2005/8/layout/hList1"/>
    <dgm:cxn modelId="{2F284797-D38D-4C1D-A97B-72BFDA523D4C}" type="presParOf" srcId="{423DC943-0052-4AA1-BE45-42C0883134B6}" destId="{E1AC8918-DE58-405B-900E-1242F7F31464}" srcOrd="2" destOrd="0" presId="urn:microsoft.com/office/officeart/2005/8/layout/hList1"/>
    <dgm:cxn modelId="{13F928D8-788B-4E63-8D86-A273AE8FC73D}" type="presParOf" srcId="{E1AC8918-DE58-405B-900E-1242F7F31464}" destId="{3771C817-59F8-4624-A02F-24815D34E636}" srcOrd="0" destOrd="0" presId="urn:microsoft.com/office/officeart/2005/8/layout/hList1"/>
    <dgm:cxn modelId="{8A5D83CD-ABC0-4FDB-90E7-8D7BEA00A241}" type="presParOf" srcId="{E1AC8918-DE58-405B-900E-1242F7F31464}" destId="{F2025DC6-2047-42EA-9AD1-BEA3C923156C}" srcOrd="1" destOrd="0" presId="urn:microsoft.com/office/officeart/2005/8/layout/hList1"/>
    <dgm:cxn modelId="{0ED7CFF3-EC7F-4AC0-A11A-0756F44EAF2D}" type="presParOf" srcId="{423DC943-0052-4AA1-BE45-42C0883134B6}" destId="{35DFDAA7-8DF2-43F8-985C-58CCA97F590E}" srcOrd="3" destOrd="0" presId="urn:microsoft.com/office/officeart/2005/8/layout/hList1"/>
    <dgm:cxn modelId="{FBC64A89-B2CB-4309-AD88-B898CB308184}" type="presParOf" srcId="{423DC943-0052-4AA1-BE45-42C0883134B6}" destId="{D598C309-D621-4F33-9714-8D515A3EDF9A}" srcOrd="4" destOrd="0" presId="urn:microsoft.com/office/officeart/2005/8/layout/hList1"/>
    <dgm:cxn modelId="{7C85C13A-9D4E-4B76-A9DD-118206DDCA76}" type="presParOf" srcId="{D598C309-D621-4F33-9714-8D515A3EDF9A}" destId="{BEAED0F1-DA9C-4657-AFBA-D1BFC80A6182}" srcOrd="0" destOrd="0" presId="urn:microsoft.com/office/officeart/2005/8/layout/hList1"/>
    <dgm:cxn modelId="{67CE251F-9C3D-4C6E-BF1C-3E08059281C8}" type="presParOf" srcId="{D598C309-D621-4F33-9714-8D515A3EDF9A}" destId="{9FE61A9E-3F56-4015-B609-9307866F034D}" srcOrd="1" destOrd="0" presId="urn:microsoft.com/office/officeart/2005/8/layout/hList1"/>
    <dgm:cxn modelId="{BF20EF9E-FFE3-422F-AE36-0BF3FACBF07C}" type="presParOf" srcId="{423DC943-0052-4AA1-BE45-42C0883134B6}" destId="{7344D5BC-03FC-4404-89B0-5181B1E88C3D}" srcOrd="5" destOrd="0" presId="urn:microsoft.com/office/officeart/2005/8/layout/hList1"/>
    <dgm:cxn modelId="{D768A9A8-9E5A-4573-8A23-82DCAC6F3E74}" type="presParOf" srcId="{423DC943-0052-4AA1-BE45-42C0883134B6}" destId="{C9A38839-357B-4C4B-829B-AF5E3A19EAF1}" srcOrd="6" destOrd="0" presId="urn:microsoft.com/office/officeart/2005/8/layout/hList1"/>
    <dgm:cxn modelId="{AF9356FD-B060-4D0D-97EF-F31D70273611}" type="presParOf" srcId="{C9A38839-357B-4C4B-829B-AF5E3A19EAF1}" destId="{8BB9AD1A-7772-4F51-A5CC-B52385A928DC}" srcOrd="0" destOrd="0" presId="urn:microsoft.com/office/officeart/2005/8/layout/hList1"/>
    <dgm:cxn modelId="{D5F7E6DC-00F1-40F2-92CA-E218904C1904}" type="presParOf" srcId="{C9A38839-357B-4C4B-829B-AF5E3A19EAF1}" destId="{515E57A1-FEBF-4E30-B4E7-6680CEE2B16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5DE9D3-6C65-4B0C-8816-ED6941A03B17}" type="doc">
      <dgm:prSet loTypeId="urn:microsoft.com/office/officeart/2008/layout/HexagonCluster" loCatId="picture" qsTypeId="urn:microsoft.com/office/officeart/2005/8/quickstyle/simple5" qsCatId="simple" csTypeId="urn:microsoft.com/office/officeart/2005/8/colors/accent1_2" csCatId="accent1" phldr="1"/>
      <dgm:spPr/>
    </dgm:pt>
    <dgm:pt modelId="{68746267-535F-41AD-84AE-1CA0098E2FDD}">
      <dgm:prSet phldrT="[טקסט]"/>
      <dgm:spPr/>
      <dgm:t>
        <a:bodyPr/>
        <a:lstStyle/>
        <a:p>
          <a:r>
            <a:rPr lang="en-US" dirty="0"/>
            <a:t>Dirk Nowitzki</a:t>
          </a:r>
          <a:endParaRPr lang="en-IL" dirty="0"/>
        </a:p>
      </dgm:t>
    </dgm:pt>
    <dgm:pt modelId="{3FA17507-BF39-4358-B568-599498A211A4}" type="parTrans" cxnId="{8528C5AD-4F52-4875-81CC-B4D9A2B29859}">
      <dgm:prSet/>
      <dgm:spPr/>
      <dgm:t>
        <a:bodyPr/>
        <a:lstStyle/>
        <a:p>
          <a:endParaRPr lang="en-IL"/>
        </a:p>
      </dgm:t>
    </dgm:pt>
    <dgm:pt modelId="{175B22E8-E900-4549-B026-E117A10A7760}" type="sibTrans" cxnId="{8528C5AD-4F52-4875-81CC-B4D9A2B29859}">
      <dgm:prSet/>
      <dgm:spPr>
        <a:blipFill>
          <a:blip xmlns:r="http://schemas.openxmlformats.org/officeDocument/2006/relationships" r:embed="rId1"/>
          <a:srcRect/>
          <a:stretch>
            <a:fillRect t="-15000" b="-15000"/>
          </a:stretch>
        </a:blipFill>
      </dgm:spPr>
      <dgm:t>
        <a:bodyPr/>
        <a:lstStyle/>
        <a:p>
          <a:endParaRPr lang="en-IL"/>
        </a:p>
      </dgm:t>
    </dgm:pt>
    <dgm:pt modelId="{C43F2214-0BD0-4601-9457-CB67C0AD3341}">
      <dgm:prSet phldrT="[טקסט]"/>
      <dgm:spPr/>
      <dgm:t>
        <a:bodyPr/>
        <a:lstStyle/>
        <a:p>
          <a:r>
            <a:rPr lang="en-US" dirty="0"/>
            <a:t>Hakeem Olajuwon </a:t>
          </a:r>
          <a:endParaRPr lang="en-IL" dirty="0"/>
        </a:p>
      </dgm:t>
    </dgm:pt>
    <dgm:pt modelId="{7A89A791-06B1-4C88-853C-E3621C4FF3FE}" type="parTrans" cxnId="{D68A44AE-2F3D-4AA3-9F6A-BD7E8481C446}">
      <dgm:prSet/>
      <dgm:spPr/>
      <dgm:t>
        <a:bodyPr/>
        <a:lstStyle/>
        <a:p>
          <a:endParaRPr lang="en-IL"/>
        </a:p>
      </dgm:t>
    </dgm:pt>
    <dgm:pt modelId="{808F79AD-D757-4630-9253-0B52DAF38374}" type="sibTrans" cxnId="{D68A44AE-2F3D-4AA3-9F6A-BD7E8481C446}">
      <dgm:prSet/>
      <dgm:spPr>
        <a:blipFill rotWithShape="1">
          <a:blip xmlns:r="http://schemas.openxmlformats.org/officeDocument/2006/relationships" r:embed="rId2"/>
          <a:srcRect/>
          <a:stretch>
            <a:fillRect t="-10000" b="-10000"/>
          </a:stretch>
        </a:blipFill>
      </dgm:spPr>
      <dgm:t>
        <a:bodyPr/>
        <a:lstStyle/>
        <a:p>
          <a:endParaRPr lang="en-IL"/>
        </a:p>
      </dgm:t>
    </dgm:pt>
    <dgm:pt modelId="{F0EEFA33-8EF9-4CEE-8C68-3A4EB04D7E8D}">
      <dgm:prSet phldrT="[טקסט]"/>
      <dgm:spPr/>
      <dgm:t>
        <a:bodyPr/>
        <a:lstStyle/>
        <a:p>
          <a:r>
            <a:rPr lang="en-US" dirty="0"/>
            <a:t>Steve Nash</a:t>
          </a:r>
          <a:endParaRPr lang="en-IL" dirty="0"/>
        </a:p>
      </dgm:t>
    </dgm:pt>
    <dgm:pt modelId="{F84738D2-CE83-4790-92EB-6E611AC724B4}" type="parTrans" cxnId="{926AB876-FBF8-4B2B-9FAF-E11B04F73800}">
      <dgm:prSet/>
      <dgm:spPr/>
      <dgm:t>
        <a:bodyPr/>
        <a:lstStyle/>
        <a:p>
          <a:endParaRPr lang="en-IL"/>
        </a:p>
      </dgm:t>
    </dgm:pt>
    <dgm:pt modelId="{6330D4A3-65E4-4B25-B2F4-0E85ECC89B8A}" type="sibTrans" cxnId="{926AB876-FBF8-4B2B-9FAF-E11B04F73800}">
      <dgm:prSet/>
      <dgm:spPr>
        <a:blipFill rotWithShape="1">
          <a:blip xmlns:r="http://schemas.openxmlformats.org/officeDocument/2006/relationships" r:embed="rId3"/>
          <a:srcRect/>
          <a:stretch>
            <a:fillRect l="-2000" r="-2000"/>
          </a:stretch>
        </a:blipFill>
      </dgm:spPr>
      <dgm:t>
        <a:bodyPr/>
        <a:lstStyle/>
        <a:p>
          <a:endParaRPr lang="en-IL"/>
        </a:p>
      </dgm:t>
    </dgm:pt>
    <dgm:pt modelId="{EF332396-DA5D-493D-8833-F024746AF52B}">
      <dgm:prSet phldrT="[טקסט]"/>
      <dgm:spPr/>
      <dgm:t>
        <a:bodyPr/>
        <a:lstStyle/>
        <a:p>
          <a:r>
            <a:rPr lang="en-US" dirty="0"/>
            <a:t>Gasol Brothers</a:t>
          </a:r>
          <a:endParaRPr lang="en-IL" dirty="0"/>
        </a:p>
      </dgm:t>
    </dgm:pt>
    <dgm:pt modelId="{7EBC2D21-A147-42E4-B29C-6D84F6043FF0}" type="parTrans" cxnId="{03F474F0-CFA7-4F30-9F03-ACB60C1D9847}">
      <dgm:prSet/>
      <dgm:spPr/>
      <dgm:t>
        <a:bodyPr/>
        <a:lstStyle/>
        <a:p>
          <a:endParaRPr lang="en-IL"/>
        </a:p>
      </dgm:t>
    </dgm:pt>
    <dgm:pt modelId="{9FD8EDFD-1468-47CB-809C-EF5F562A25AB}" type="sibTrans" cxnId="{03F474F0-CFA7-4F30-9F03-ACB60C1D9847}">
      <dgm:prSet/>
      <dgm:spPr>
        <a:blipFill rotWithShape="1">
          <a:blip xmlns:r="http://schemas.openxmlformats.org/officeDocument/2006/relationships" r:embed="rId4"/>
          <a:srcRect/>
          <a:stretch>
            <a:fillRect l="-14000" r="-14000"/>
          </a:stretch>
        </a:blipFill>
      </dgm:spPr>
      <dgm:t>
        <a:bodyPr/>
        <a:lstStyle/>
        <a:p>
          <a:endParaRPr lang="en-IL"/>
        </a:p>
      </dgm:t>
    </dgm:pt>
    <dgm:pt modelId="{CA9B5954-4276-400E-B528-1CCCDED424ED}">
      <dgm:prSet phldrT="[טקסט]"/>
      <dgm:spPr/>
      <dgm:t>
        <a:bodyPr/>
        <a:lstStyle/>
        <a:p>
          <a:r>
            <a:rPr lang="en-US" dirty="0"/>
            <a:t>Tony Parker</a:t>
          </a:r>
          <a:endParaRPr lang="en-IL" dirty="0"/>
        </a:p>
      </dgm:t>
    </dgm:pt>
    <dgm:pt modelId="{9A2CDC9E-53F1-4B86-B208-99D448A477A9}" type="parTrans" cxnId="{3B6FEF91-063F-4351-8E1E-0A0FCDDA940B}">
      <dgm:prSet/>
      <dgm:spPr/>
      <dgm:t>
        <a:bodyPr/>
        <a:lstStyle/>
        <a:p>
          <a:endParaRPr lang="en-IL"/>
        </a:p>
      </dgm:t>
    </dgm:pt>
    <dgm:pt modelId="{324E6585-E2A6-4BC3-8BF0-F3AF68A7D5F3}" type="sibTrans" cxnId="{3B6FEF91-063F-4351-8E1E-0A0FCDDA940B}">
      <dgm:prSet/>
      <dgm:spPr>
        <a:blipFill rotWithShape="1">
          <a:blip xmlns:r="http://schemas.openxmlformats.org/officeDocument/2006/relationships" r:embed="rId5"/>
          <a:srcRect/>
          <a:stretch>
            <a:fillRect l="-15000" r="-15000"/>
          </a:stretch>
        </a:blipFill>
      </dgm:spPr>
      <dgm:t>
        <a:bodyPr/>
        <a:lstStyle/>
        <a:p>
          <a:endParaRPr lang="en-IL"/>
        </a:p>
      </dgm:t>
    </dgm:pt>
    <dgm:pt modelId="{DB357BB9-A940-4C06-B845-CE0F82B13AD7}" type="pres">
      <dgm:prSet presAssocID="{4A5DE9D3-6C65-4B0C-8816-ED6941A03B17}" presName="Name0" presStyleCnt="0">
        <dgm:presLayoutVars>
          <dgm:chMax val="21"/>
          <dgm:chPref val="21"/>
        </dgm:presLayoutVars>
      </dgm:prSet>
      <dgm:spPr/>
    </dgm:pt>
    <dgm:pt modelId="{07DAC939-FAD6-4E72-B12B-D8C6DC9FDF01}" type="pres">
      <dgm:prSet presAssocID="{68746267-535F-41AD-84AE-1CA0098E2FDD}" presName="text1" presStyleCnt="0"/>
      <dgm:spPr/>
    </dgm:pt>
    <dgm:pt modelId="{A59467C2-D454-40BE-B534-803EB0EF14FC}" type="pres">
      <dgm:prSet presAssocID="{68746267-535F-41AD-84AE-1CA0098E2FDD}" presName="textRepeatNode" presStyleLbl="alignNode1" presStyleIdx="0" presStyleCnt="5">
        <dgm:presLayoutVars>
          <dgm:chMax val="0"/>
          <dgm:chPref val="0"/>
          <dgm:bulletEnabled val="1"/>
        </dgm:presLayoutVars>
      </dgm:prSet>
      <dgm:spPr/>
    </dgm:pt>
    <dgm:pt modelId="{CC092EB8-CDF2-487E-82B7-EC72F78B45B5}" type="pres">
      <dgm:prSet presAssocID="{68746267-535F-41AD-84AE-1CA0098E2FDD}" presName="textaccent1" presStyleCnt="0"/>
      <dgm:spPr/>
    </dgm:pt>
    <dgm:pt modelId="{D8CCD015-1727-45F9-979F-19DC21CCD34A}" type="pres">
      <dgm:prSet presAssocID="{68746267-535F-41AD-84AE-1CA0098E2FDD}" presName="accentRepeatNode" presStyleLbl="solidAlignAcc1" presStyleIdx="0" presStyleCnt="10"/>
      <dgm:spPr/>
    </dgm:pt>
    <dgm:pt modelId="{FDECC1B7-30AF-406F-B886-304FCDB2F490}" type="pres">
      <dgm:prSet presAssocID="{175B22E8-E900-4549-B026-E117A10A7760}" presName="image1" presStyleCnt="0"/>
      <dgm:spPr/>
    </dgm:pt>
    <dgm:pt modelId="{59A45CF6-D3BD-4EDD-9932-C83984A09EE0}" type="pres">
      <dgm:prSet presAssocID="{175B22E8-E900-4549-B026-E117A10A7760}" presName="imageRepeatNode" presStyleLbl="alignAcc1" presStyleIdx="0" presStyleCnt="5"/>
      <dgm:spPr/>
    </dgm:pt>
    <dgm:pt modelId="{964DB76D-3F97-4165-9DDB-F737CDA4F1E2}" type="pres">
      <dgm:prSet presAssocID="{175B22E8-E900-4549-B026-E117A10A7760}" presName="imageaccent1" presStyleCnt="0"/>
      <dgm:spPr/>
    </dgm:pt>
    <dgm:pt modelId="{ED4E3E6B-CADA-49B4-8B58-163FC6CE8C71}" type="pres">
      <dgm:prSet presAssocID="{175B22E8-E900-4549-B026-E117A10A7760}" presName="accentRepeatNode" presStyleLbl="solidAlignAcc1" presStyleIdx="1" presStyleCnt="10"/>
      <dgm:spPr/>
    </dgm:pt>
    <dgm:pt modelId="{E831EF30-83C2-4C77-A416-05DFDA407832}" type="pres">
      <dgm:prSet presAssocID="{C43F2214-0BD0-4601-9457-CB67C0AD3341}" presName="text2" presStyleCnt="0"/>
      <dgm:spPr/>
    </dgm:pt>
    <dgm:pt modelId="{B90298D2-D4E1-4DE8-B02A-5A487F57EBCA}" type="pres">
      <dgm:prSet presAssocID="{C43F2214-0BD0-4601-9457-CB67C0AD3341}" presName="textRepeatNode" presStyleLbl="alignNode1" presStyleIdx="1" presStyleCnt="5">
        <dgm:presLayoutVars>
          <dgm:chMax val="0"/>
          <dgm:chPref val="0"/>
          <dgm:bulletEnabled val="1"/>
        </dgm:presLayoutVars>
      </dgm:prSet>
      <dgm:spPr/>
    </dgm:pt>
    <dgm:pt modelId="{51EA9C11-1241-4977-97F7-CDF2D4E5A8A3}" type="pres">
      <dgm:prSet presAssocID="{C43F2214-0BD0-4601-9457-CB67C0AD3341}" presName="textaccent2" presStyleCnt="0"/>
      <dgm:spPr/>
    </dgm:pt>
    <dgm:pt modelId="{00E658F3-CFDC-4A8D-8479-1BCFEAE1BC9B}" type="pres">
      <dgm:prSet presAssocID="{C43F2214-0BD0-4601-9457-CB67C0AD3341}" presName="accentRepeatNode" presStyleLbl="solidAlignAcc1" presStyleIdx="2" presStyleCnt="10"/>
      <dgm:spPr/>
    </dgm:pt>
    <dgm:pt modelId="{D653C5D5-BBDB-4B91-9CDE-6041982CECDC}" type="pres">
      <dgm:prSet presAssocID="{808F79AD-D757-4630-9253-0B52DAF38374}" presName="image2" presStyleCnt="0"/>
      <dgm:spPr/>
    </dgm:pt>
    <dgm:pt modelId="{0316CD2C-5C25-4594-8320-55F29687E659}" type="pres">
      <dgm:prSet presAssocID="{808F79AD-D757-4630-9253-0B52DAF38374}" presName="imageRepeatNode" presStyleLbl="alignAcc1" presStyleIdx="1" presStyleCnt="5"/>
      <dgm:spPr/>
    </dgm:pt>
    <dgm:pt modelId="{5A51CB3A-B5E3-4659-B317-BA9A78887422}" type="pres">
      <dgm:prSet presAssocID="{808F79AD-D757-4630-9253-0B52DAF38374}" presName="imageaccent2" presStyleCnt="0"/>
      <dgm:spPr/>
    </dgm:pt>
    <dgm:pt modelId="{58929CAC-545A-4CA8-97A5-9B647F1DB1A1}" type="pres">
      <dgm:prSet presAssocID="{808F79AD-D757-4630-9253-0B52DAF38374}" presName="accentRepeatNode" presStyleLbl="solidAlignAcc1" presStyleIdx="3" presStyleCnt="10"/>
      <dgm:spPr/>
    </dgm:pt>
    <dgm:pt modelId="{F530EB0C-B5D7-44F3-8193-CF7D14628C9B}" type="pres">
      <dgm:prSet presAssocID="{F0EEFA33-8EF9-4CEE-8C68-3A4EB04D7E8D}" presName="text3" presStyleCnt="0"/>
      <dgm:spPr/>
    </dgm:pt>
    <dgm:pt modelId="{5EE32641-D3EE-4107-AEB2-585AAA493EE2}" type="pres">
      <dgm:prSet presAssocID="{F0EEFA33-8EF9-4CEE-8C68-3A4EB04D7E8D}" presName="textRepeatNode" presStyleLbl="alignNode1" presStyleIdx="2" presStyleCnt="5">
        <dgm:presLayoutVars>
          <dgm:chMax val="0"/>
          <dgm:chPref val="0"/>
          <dgm:bulletEnabled val="1"/>
        </dgm:presLayoutVars>
      </dgm:prSet>
      <dgm:spPr/>
    </dgm:pt>
    <dgm:pt modelId="{D10E03E5-6FC1-4D32-A006-C8D45F427FB1}" type="pres">
      <dgm:prSet presAssocID="{F0EEFA33-8EF9-4CEE-8C68-3A4EB04D7E8D}" presName="textaccent3" presStyleCnt="0"/>
      <dgm:spPr/>
    </dgm:pt>
    <dgm:pt modelId="{82A7FF34-52C5-482B-ABB5-60191629423F}" type="pres">
      <dgm:prSet presAssocID="{F0EEFA33-8EF9-4CEE-8C68-3A4EB04D7E8D}" presName="accentRepeatNode" presStyleLbl="solidAlignAcc1" presStyleIdx="4" presStyleCnt="10"/>
      <dgm:spPr/>
    </dgm:pt>
    <dgm:pt modelId="{A4C5ABF5-53DF-4B17-9009-ADB9F18BA279}" type="pres">
      <dgm:prSet presAssocID="{6330D4A3-65E4-4B25-B2F4-0E85ECC89B8A}" presName="image3" presStyleCnt="0"/>
      <dgm:spPr/>
    </dgm:pt>
    <dgm:pt modelId="{1554123E-C3D2-4E88-A2C9-EA87AB0FA0C6}" type="pres">
      <dgm:prSet presAssocID="{6330D4A3-65E4-4B25-B2F4-0E85ECC89B8A}" presName="imageRepeatNode" presStyleLbl="alignAcc1" presStyleIdx="2" presStyleCnt="5"/>
      <dgm:spPr/>
    </dgm:pt>
    <dgm:pt modelId="{49EF761D-47AD-4FA0-B820-405FD648E6AF}" type="pres">
      <dgm:prSet presAssocID="{6330D4A3-65E4-4B25-B2F4-0E85ECC89B8A}" presName="imageaccent3" presStyleCnt="0"/>
      <dgm:spPr/>
    </dgm:pt>
    <dgm:pt modelId="{B1D00760-B44D-44D7-A818-3DF308BE49AF}" type="pres">
      <dgm:prSet presAssocID="{6330D4A3-65E4-4B25-B2F4-0E85ECC89B8A}" presName="accentRepeatNode" presStyleLbl="solidAlignAcc1" presStyleIdx="5" presStyleCnt="10"/>
      <dgm:spPr/>
    </dgm:pt>
    <dgm:pt modelId="{5E733575-D152-42E9-AB8A-4C0931376DA6}" type="pres">
      <dgm:prSet presAssocID="{EF332396-DA5D-493D-8833-F024746AF52B}" presName="text4" presStyleCnt="0"/>
      <dgm:spPr/>
    </dgm:pt>
    <dgm:pt modelId="{612D1680-4516-4B3B-B216-569596D98B96}" type="pres">
      <dgm:prSet presAssocID="{EF332396-DA5D-493D-8833-F024746AF52B}" presName="textRepeatNode" presStyleLbl="alignNode1" presStyleIdx="3" presStyleCnt="5">
        <dgm:presLayoutVars>
          <dgm:chMax val="0"/>
          <dgm:chPref val="0"/>
          <dgm:bulletEnabled val="1"/>
        </dgm:presLayoutVars>
      </dgm:prSet>
      <dgm:spPr/>
    </dgm:pt>
    <dgm:pt modelId="{DD454BF6-E92B-4964-876F-FC52FD93AC78}" type="pres">
      <dgm:prSet presAssocID="{EF332396-DA5D-493D-8833-F024746AF52B}" presName="textaccent4" presStyleCnt="0"/>
      <dgm:spPr/>
    </dgm:pt>
    <dgm:pt modelId="{3411FDB1-16C2-4C15-9644-4AAAAC135E01}" type="pres">
      <dgm:prSet presAssocID="{EF332396-DA5D-493D-8833-F024746AF52B}" presName="accentRepeatNode" presStyleLbl="solidAlignAcc1" presStyleIdx="6" presStyleCnt="10"/>
      <dgm:spPr/>
    </dgm:pt>
    <dgm:pt modelId="{2F3DB784-98A4-47DE-958A-34EFC77BF494}" type="pres">
      <dgm:prSet presAssocID="{9FD8EDFD-1468-47CB-809C-EF5F562A25AB}" presName="image4" presStyleCnt="0"/>
      <dgm:spPr/>
    </dgm:pt>
    <dgm:pt modelId="{9084DD7D-FCF7-46D9-A42E-0C840392BF18}" type="pres">
      <dgm:prSet presAssocID="{9FD8EDFD-1468-47CB-809C-EF5F562A25AB}" presName="imageRepeatNode" presStyleLbl="alignAcc1" presStyleIdx="3" presStyleCnt="5"/>
      <dgm:spPr/>
    </dgm:pt>
    <dgm:pt modelId="{E472D7F8-36C8-4A2E-8147-1B7C1C437E20}" type="pres">
      <dgm:prSet presAssocID="{9FD8EDFD-1468-47CB-809C-EF5F562A25AB}" presName="imageaccent4" presStyleCnt="0"/>
      <dgm:spPr/>
    </dgm:pt>
    <dgm:pt modelId="{D5003443-72A8-4051-B783-367AFF5AC331}" type="pres">
      <dgm:prSet presAssocID="{9FD8EDFD-1468-47CB-809C-EF5F562A25AB}" presName="accentRepeatNode" presStyleLbl="solidAlignAcc1" presStyleIdx="7" presStyleCnt="10"/>
      <dgm:spPr/>
    </dgm:pt>
    <dgm:pt modelId="{962F0DC5-2B1C-42BA-8790-9CE621CD2BDB}" type="pres">
      <dgm:prSet presAssocID="{CA9B5954-4276-400E-B528-1CCCDED424ED}" presName="text5" presStyleCnt="0"/>
      <dgm:spPr/>
    </dgm:pt>
    <dgm:pt modelId="{5AA17BA7-220A-4DA2-8DB4-47D11E2CDD90}" type="pres">
      <dgm:prSet presAssocID="{CA9B5954-4276-400E-B528-1CCCDED424ED}" presName="textRepeatNode" presStyleLbl="alignNode1" presStyleIdx="4" presStyleCnt="5">
        <dgm:presLayoutVars>
          <dgm:chMax val="0"/>
          <dgm:chPref val="0"/>
          <dgm:bulletEnabled val="1"/>
        </dgm:presLayoutVars>
      </dgm:prSet>
      <dgm:spPr/>
    </dgm:pt>
    <dgm:pt modelId="{7F5C62D9-801D-455C-B1E5-800A3C17FC69}" type="pres">
      <dgm:prSet presAssocID="{CA9B5954-4276-400E-B528-1CCCDED424ED}" presName="textaccent5" presStyleCnt="0"/>
      <dgm:spPr/>
    </dgm:pt>
    <dgm:pt modelId="{B051CFB4-C6CD-47D4-9494-F81AAAD61C71}" type="pres">
      <dgm:prSet presAssocID="{CA9B5954-4276-400E-B528-1CCCDED424ED}" presName="accentRepeatNode" presStyleLbl="solidAlignAcc1" presStyleIdx="8" presStyleCnt="10"/>
      <dgm:spPr/>
    </dgm:pt>
    <dgm:pt modelId="{76486079-1D42-47E4-A00C-29ABD6DFE341}" type="pres">
      <dgm:prSet presAssocID="{324E6585-E2A6-4BC3-8BF0-F3AF68A7D5F3}" presName="image5" presStyleCnt="0"/>
      <dgm:spPr/>
    </dgm:pt>
    <dgm:pt modelId="{FB8E06AD-65ED-4DCB-A1C8-A8DE2EBACE94}" type="pres">
      <dgm:prSet presAssocID="{324E6585-E2A6-4BC3-8BF0-F3AF68A7D5F3}" presName="imageRepeatNode" presStyleLbl="alignAcc1" presStyleIdx="4" presStyleCnt="5"/>
      <dgm:spPr/>
    </dgm:pt>
    <dgm:pt modelId="{9B77E7FC-03D8-4A23-85DD-A2C3A41FC24B}" type="pres">
      <dgm:prSet presAssocID="{324E6585-E2A6-4BC3-8BF0-F3AF68A7D5F3}" presName="imageaccent5" presStyleCnt="0"/>
      <dgm:spPr/>
    </dgm:pt>
    <dgm:pt modelId="{7A125628-241E-4B2E-82A3-A21909B71F2C}" type="pres">
      <dgm:prSet presAssocID="{324E6585-E2A6-4BC3-8BF0-F3AF68A7D5F3}" presName="accentRepeatNode" presStyleLbl="solidAlignAcc1" presStyleIdx="9" presStyleCnt="10"/>
      <dgm:spPr/>
    </dgm:pt>
  </dgm:ptLst>
  <dgm:cxnLst>
    <dgm:cxn modelId="{EBF29121-BF39-4DF6-A0EB-B0AAD497DD45}" type="presOf" srcId="{EF332396-DA5D-493D-8833-F024746AF52B}" destId="{612D1680-4516-4B3B-B216-569596D98B96}" srcOrd="0" destOrd="0" presId="urn:microsoft.com/office/officeart/2008/layout/HexagonCluster"/>
    <dgm:cxn modelId="{EFCCBC28-F124-4B63-9260-F818FD21CC4E}" type="presOf" srcId="{9FD8EDFD-1468-47CB-809C-EF5F562A25AB}" destId="{9084DD7D-FCF7-46D9-A42E-0C840392BF18}" srcOrd="0" destOrd="0" presId="urn:microsoft.com/office/officeart/2008/layout/HexagonCluster"/>
    <dgm:cxn modelId="{F7733E34-7A89-479B-A6B4-7D9ABDF7E793}" type="presOf" srcId="{68746267-535F-41AD-84AE-1CA0098E2FDD}" destId="{A59467C2-D454-40BE-B534-803EB0EF14FC}" srcOrd="0" destOrd="0" presId="urn:microsoft.com/office/officeart/2008/layout/HexagonCluster"/>
    <dgm:cxn modelId="{7B1CA937-CD0E-4D79-B149-4DF0834D48C6}" type="presOf" srcId="{6330D4A3-65E4-4B25-B2F4-0E85ECC89B8A}" destId="{1554123E-C3D2-4E88-A2C9-EA87AB0FA0C6}" srcOrd="0" destOrd="0" presId="urn:microsoft.com/office/officeart/2008/layout/HexagonCluster"/>
    <dgm:cxn modelId="{8D84AF39-5ABA-421D-AFE1-5B921C325869}" type="presOf" srcId="{808F79AD-D757-4630-9253-0B52DAF38374}" destId="{0316CD2C-5C25-4594-8320-55F29687E659}" srcOrd="0" destOrd="0" presId="urn:microsoft.com/office/officeart/2008/layout/HexagonCluster"/>
    <dgm:cxn modelId="{E1CD5F76-CB2A-41DC-BECE-15DF381EC572}" type="presOf" srcId="{324E6585-E2A6-4BC3-8BF0-F3AF68A7D5F3}" destId="{FB8E06AD-65ED-4DCB-A1C8-A8DE2EBACE94}" srcOrd="0" destOrd="0" presId="urn:microsoft.com/office/officeart/2008/layout/HexagonCluster"/>
    <dgm:cxn modelId="{926AB876-FBF8-4B2B-9FAF-E11B04F73800}" srcId="{4A5DE9D3-6C65-4B0C-8816-ED6941A03B17}" destId="{F0EEFA33-8EF9-4CEE-8C68-3A4EB04D7E8D}" srcOrd="2" destOrd="0" parTransId="{F84738D2-CE83-4790-92EB-6E611AC724B4}" sibTransId="{6330D4A3-65E4-4B25-B2F4-0E85ECC89B8A}"/>
    <dgm:cxn modelId="{CC733A8D-0F33-4BE6-A393-7264EB28BED4}" type="presOf" srcId="{CA9B5954-4276-400E-B528-1CCCDED424ED}" destId="{5AA17BA7-220A-4DA2-8DB4-47D11E2CDD90}" srcOrd="0" destOrd="0" presId="urn:microsoft.com/office/officeart/2008/layout/HexagonCluster"/>
    <dgm:cxn modelId="{3B6FEF91-063F-4351-8E1E-0A0FCDDA940B}" srcId="{4A5DE9D3-6C65-4B0C-8816-ED6941A03B17}" destId="{CA9B5954-4276-400E-B528-1CCCDED424ED}" srcOrd="4" destOrd="0" parTransId="{9A2CDC9E-53F1-4B86-B208-99D448A477A9}" sibTransId="{324E6585-E2A6-4BC3-8BF0-F3AF68A7D5F3}"/>
    <dgm:cxn modelId="{B5E05B96-A987-43D3-8E11-23F9EC7D4547}" type="presOf" srcId="{4A5DE9D3-6C65-4B0C-8816-ED6941A03B17}" destId="{DB357BB9-A940-4C06-B845-CE0F82B13AD7}" srcOrd="0" destOrd="0" presId="urn:microsoft.com/office/officeart/2008/layout/HexagonCluster"/>
    <dgm:cxn modelId="{8528C5AD-4F52-4875-81CC-B4D9A2B29859}" srcId="{4A5DE9D3-6C65-4B0C-8816-ED6941A03B17}" destId="{68746267-535F-41AD-84AE-1CA0098E2FDD}" srcOrd="0" destOrd="0" parTransId="{3FA17507-BF39-4358-B568-599498A211A4}" sibTransId="{175B22E8-E900-4549-B026-E117A10A7760}"/>
    <dgm:cxn modelId="{D68A44AE-2F3D-4AA3-9F6A-BD7E8481C446}" srcId="{4A5DE9D3-6C65-4B0C-8816-ED6941A03B17}" destId="{C43F2214-0BD0-4601-9457-CB67C0AD3341}" srcOrd="1" destOrd="0" parTransId="{7A89A791-06B1-4C88-853C-E3621C4FF3FE}" sibTransId="{808F79AD-D757-4630-9253-0B52DAF38374}"/>
    <dgm:cxn modelId="{361F30B3-D6A1-4E78-9208-BC98643E5464}" type="presOf" srcId="{175B22E8-E900-4549-B026-E117A10A7760}" destId="{59A45CF6-D3BD-4EDD-9932-C83984A09EE0}" srcOrd="0" destOrd="0" presId="urn:microsoft.com/office/officeart/2008/layout/HexagonCluster"/>
    <dgm:cxn modelId="{BA177BB9-A863-471B-A2A6-81AD20278377}" type="presOf" srcId="{F0EEFA33-8EF9-4CEE-8C68-3A4EB04D7E8D}" destId="{5EE32641-D3EE-4107-AEB2-585AAA493EE2}" srcOrd="0" destOrd="0" presId="urn:microsoft.com/office/officeart/2008/layout/HexagonCluster"/>
    <dgm:cxn modelId="{03F474F0-CFA7-4F30-9F03-ACB60C1D9847}" srcId="{4A5DE9D3-6C65-4B0C-8816-ED6941A03B17}" destId="{EF332396-DA5D-493D-8833-F024746AF52B}" srcOrd="3" destOrd="0" parTransId="{7EBC2D21-A147-42E4-B29C-6D84F6043FF0}" sibTransId="{9FD8EDFD-1468-47CB-809C-EF5F562A25AB}"/>
    <dgm:cxn modelId="{250B26F1-649C-4BEC-94D6-0D14537972E8}" type="presOf" srcId="{C43F2214-0BD0-4601-9457-CB67C0AD3341}" destId="{B90298D2-D4E1-4DE8-B02A-5A487F57EBCA}" srcOrd="0" destOrd="0" presId="urn:microsoft.com/office/officeart/2008/layout/HexagonCluster"/>
    <dgm:cxn modelId="{2D62FFAE-3BB4-4E4E-9D7D-28828120F3A7}" type="presParOf" srcId="{DB357BB9-A940-4C06-B845-CE0F82B13AD7}" destId="{07DAC939-FAD6-4E72-B12B-D8C6DC9FDF01}" srcOrd="0" destOrd="0" presId="urn:microsoft.com/office/officeart/2008/layout/HexagonCluster"/>
    <dgm:cxn modelId="{D930EA39-1E26-4BAE-9F86-5070CF88770C}" type="presParOf" srcId="{07DAC939-FAD6-4E72-B12B-D8C6DC9FDF01}" destId="{A59467C2-D454-40BE-B534-803EB0EF14FC}" srcOrd="0" destOrd="0" presId="urn:microsoft.com/office/officeart/2008/layout/HexagonCluster"/>
    <dgm:cxn modelId="{D4F6974A-2866-4800-B876-7947B7C227F9}" type="presParOf" srcId="{DB357BB9-A940-4C06-B845-CE0F82B13AD7}" destId="{CC092EB8-CDF2-487E-82B7-EC72F78B45B5}" srcOrd="1" destOrd="0" presId="urn:microsoft.com/office/officeart/2008/layout/HexagonCluster"/>
    <dgm:cxn modelId="{31B10771-E20C-409E-9F69-1495C8AD7996}" type="presParOf" srcId="{CC092EB8-CDF2-487E-82B7-EC72F78B45B5}" destId="{D8CCD015-1727-45F9-979F-19DC21CCD34A}" srcOrd="0" destOrd="0" presId="urn:microsoft.com/office/officeart/2008/layout/HexagonCluster"/>
    <dgm:cxn modelId="{81519BAF-A474-4391-A0EA-A200798E6D7D}" type="presParOf" srcId="{DB357BB9-A940-4C06-B845-CE0F82B13AD7}" destId="{FDECC1B7-30AF-406F-B886-304FCDB2F490}" srcOrd="2" destOrd="0" presId="urn:microsoft.com/office/officeart/2008/layout/HexagonCluster"/>
    <dgm:cxn modelId="{D099585C-E0F8-4AA6-AB8B-7DE48081DBB1}" type="presParOf" srcId="{FDECC1B7-30AF-406F-B886-304FCDB2F490}" destId="{59A45CF6-D3BD-4EDD-9932-C83984A09EE0}" srcOrd="0" destOrd="0" presId="urn:microsoft.com/office/officeart/2008/layout/HexagonCluster"/>
    <dgm:cxn modelId="{7A209CA7-F9EB-44DE-8D28-5D4712498D0C}" type="presParOf" srcId="{DB357BB9-A940-4C06-B845-CE0F82B13AD7}" destId="{964DB76D-3F97-4165-9DDB-F737CDA4F1E2}" srcOrd="3" destOrd="0" presId="urn:microsoft.com/office/officeart/2008/layout/HexagonCluster"/>
    <dgm:cxn modelId="{919FBC29-19D6-4D8B-8A10-0420E93D2E5C}" type="presParOf" srcId="{964DB76D-3F97-4165-9DDB-F737CDA4F1E2}" destId="{ED4E3E6B-CADA-49B4-8B58-163FC6CE8C71}" srcOrd="0" destOrd="0" presId="urn:microsoft.com/office/officeart/2008/layout/HexagonCluster"/>
    <dgm:cxn modelId="{BF0A6605-32C8-4566-B3C2-0C2FED965F54}" type="presParOf" srcId="{DB357BB9-A940-4C06-B845-CE0F82B13AD7}" destId="{E831EF30-83C2-4C77-A416-05DFDA407832}" srcOrd="4" destOrd="0" presId="urn:microsoft.com/office/officeart/2008/layout/HexagonCluster"/>
    <dgm:cxn modelId="{8EC377F6-D543-4C2B-B155-E42ACE624C99}" type="presParOf" srcId="{E831EF30-83C2-4C77-A416-05DFDA407832}" destId="{B90298D2-D4E1-4DE8-B02A-5A487F57EBCA}" srcOrd="0" destOrd="0" presId="urn:microsoft.com/office/officeart/2008/layout/HexagonCluster"/>
    <dgm:cxn modelId="{0B88712B-412A-4287-9F7F-453608A59060}" type="presParOf" srcId="{DB357BB9-A940-4C06-B845-CE0F82B13AD7}" destId="{51EA9C11-1241-4977-97F7-CDF2D4E5A8A3}" srcOrd="5" destOrd="0" presId="urn:microsoft.com/office/officeart/2008/layout/HexagonCluster"/>
    <dgm:cxn modelId="{7916B0A8-078D-4768-962D-CF1DB70FB9DD}" type="presParOf" srcId="{51EA9C11-1241-4977-97F7-CDF2D4E5A8A3}" destId="{00E658F3-CFDC-4A8D-8479-1BCFEAE1BC9B}" srcOrd="0" destOrd="0" presId="urn:microsoft.com/office/officeart/2008/layout/HexagonCluster"/>
    <dgm:cxn modelId="{F17524A8-CEFD-4125-B6C6-08871E5BDDA6}" type="presParOf" srcId="{DB357BB9-A940-4C06-B845-CE0F82B13AD7}" destId="{D653C5D5-BBDB-4B91-9CDE-6041982CECDC}" srcOrd="6" destOrd="0" presId="urn:microsoft.com/office/officeart/2008/layout/HexagonCluster"/>
    <dgm:cxn modelId="{D193F844-36B6-4FCC-9708-F4F4825F138F}" type="presParOf" srcId="{D653C5D5-BBDB-4B91-9CDE-6041982CECDC}" destId="{0316CD2C-5C25-4594-8320-55F29687E659}" srcOrd="0" destOrd="0" presId="urn:microsoft.com/office/officeart/2008/layout/HexagonCluster"/>
    <dgm:cxn modelId="{38AF77F0-10BE-481E-877E-CE5718E42FBB}" type="presParOf" srcId="{DB357BB9-A940-4C06-B845-CE0F82B13AD7}" destId="{5A51CB3A-B5E3-4659-B317-BA9A78887422}" srcOrd="7" destOrd="0" presId="urn:microsoft.com/office/officeart/2008/layout/HexagonCluster"/>
    <dgm:cxn modelId="{B839A887-19AA-4BD7-BE25-A65880795E9D}" type="presParOf" srcId="{5A51CB3A-B5E3-4659-B317-BA9A78887422}" destId="{58929CAC-545A-4CA8-97A5-9B647F1DB1A1}" srcOrd="0" destOrd="0" presId="urn:microsoft.com/office/officeart/2008/layout/HexagonCluster"/>
    <dgm:cxn modelId="{6EA05F52-CA98-407B-9720-67EF35287034}" type="presParOf" srcId="{DB357BB9-A940-4C06-B845-CE0F82B13AD7}" destId="{F530EB0C-B5D7-44F3-8193-CF7D14628C9B}" srcOrd="8" destOrd="0" presId="urn:microsoft.com/office/officeart/2008/layout/HexagonCluster"/>
    <dgm:cxn modelId="{824BF9CC-2CF9-4DCE-8032-22B4DA3DE4ED}" type="presParOf" srcId="{F530EB0C-B5D7-44F3-8193-CF7D14628C9B}" destId="{5EE32641-D3EE-4107-AEB2-585AAA493EE2}" srcOrd="0" destOrd="0" presId="urn:microsoft.com/office/officeart/2008/layout/HexagonCluster"/>
    <dgm:cxn modelId="{DA104B96-E6C0-4C19-8737-D695257BB85D}" type="presParOf" srcId="{DB357BB9-A940-4C06-B845-CE0F82B13AD7}" destId="{D10E03E5-6FC1-4D32-A006-C8D45F427FB1}" srcOrd="9" destOrd="0" presId="urn:microsoft.com/office/officeart/2008/layout/HexagonCluster"/>
    <dgm:cxn modelId="{ADF2F9CE-C506-40D0-90A5-F598AD378937}" type="presParOf" srcId="{D10E03E5-6FC1-4D32-A006-C8D45F427FB1}" destId="{82A7FF34-52C5-482B-ABB5-60191629423F}" srcOrd="0" destOrd="0" presId="urn:microsoft.com/office/officeart/2008/layout/HexagonCluster"/>
    <dgm:cxn modelId="{7A917BD6-9380-43D9-9B64-620E28A8B522}" type="presParOf" srcId="{DB357BB9-A940-4C06-B845-CE0F82B13AD7}" destId="{A4C5ABF5-53DF-4B17-9009-ADB9F18BA279}" srcOrd="10" destOrd="0" presId="urn:microsoft.com/office/officeart/2008/layout/HexagonCluster"/>
    <dgm:cxn modelId="{B4CA6A21-5E05-4984-9E22-C614DA356A74}" type="presParOf" srcId="{A4C5ABF5-53DF-4B17-9009-ADB9F18BA279}" destId="{1554123E-C3D2-4E88-A2C9-EA87AB0FA0C6}" srcOrd="0" destOrd="0" presId="urn:microsoft.com/office/officeart/2008/layout/HexagonCluster"/>
    <dgm:cxn modelId="{2BBAC278-A7EF-4CE4-94B7-8292058A6F8B}" type="presParOf" srcId="{DB357BB9-A940-4C06-B845-CE0F82B13AD7}" destId="{49EF761D-47AD-4FA0-B820-405FD648E6AF}" srcOrd="11" destOrd="0" presId="urn:microsoft.com/office/officeart/2008/layout/HexagonCluster"/>
    <dgm:cxn modelId="{946FCABE-1A38-4BBB-B3EF-50BACA733550}" type="presParOf" srcId="{49EF761D-47AD-4FA0-B820-405FD648E6AF}" destId="{B1D00760-B44D-44D7-A818-3DF308BE49AF}" srcOrd="0" destOrd="0" presId="urn:microsoft.com/office/officeart/2008/layout/HexagonCluster"/>
    <dgm:cxn modelId="{49B28476-583D-46F3-9E5A-AF2C49C506A6}" type="presParOf" srcId="{DB357BB9-A940-4C06-B845-CE0F82B13AD7}" destId="{5E733575-D152-42E9-AB8A-4C0931376DA6}" srcOrd="12" destOrd="0" presId="urn:microsoft.com/office/officeart/2008/layout/HexagonCluster"/>
    <dgm:cxn modelId="{0BCD463E-7EE0-4AF1-8C56-7ECF928720C4}" type="presParOf" srcId="{5E733575-D152-42E9-AB8A-4C0931376DA6}" destId="{612D1680-4516-4B3B-B216-569596D98B96}" srcOrd="0" destOrd="0" presId="urn:microsoft.com/office/officeart/2008/layout/HexagonCluster"/>
    <dgm:cxn modelId="{E930F6D4-937B-4508-B424-D2E557DED678}" type="presParOf" srcId="{DB357BB9-A940-4C06-B845-CE0F82B13AD7}" destId="{DD454BF6-E92B-4964-876F-FC52FD93AC78}" srcOrd="13" destOrd="0" presId="urn:microsoft.com/office/officeart/2008/layout/HexagonCluster"/>
    <dgm:cxn modelId="{BD4408E4-8FB3-4B22-885D-2E51920DFE4B}" type="presParOf" srcId="{DD454BF6-E92B-4964-876F-FC52FD93AC78}" destId="{3411FDB1-16C2-4C15-9644-4AAAAC135E01}" srcOrd="0" destOrd="0" presId="urn:microsoft.com/office/officeart/2008/layout/HexagonCluster"/>
    <dgm:cxn modelId="{EB496E5B-80BF-4CA6-A973-6C09BE56070F}" type="presParOf" srcId="{DB357BB9-A940-4C06-B845-CE0F82B13AD7}" destId="{2F3DB784-98A4-47DE-958A-34EFC77BF494}" srcOrd="14" destOrd="0" presId="urn:microsoft.com/office/officeart/2008/layout/HexagonCluster"/>
    <dgm:cxn modelId="{CD391DD9-E0EF-49F4-9D1D-029786FB069B}" type="presParOf" srcId="{2F3DB784-98A4-47DE-958A-34EFC77BF494}" destId="{9084DD7D-FCF7-46D9-A42E-0C840392BF18}" srcOrd="0" destOrd="0" presId="urn:microsoft.com/office/officeart/2008/layout/HexagonCluster"/>
    <dgm:cxn modelId="{3DA549F3-8378-4331-9037-2B66C9E62E05}" type="presParOf" srcId="{DB357BB9-A940-4C06-B845-CE0F82B13AD7}" destId="{E472D7F8-36C8-4A2E-8147-1B7C1C437E20}" srcOrd="15" destOrd="0" presId="urn:microsoft.com/office/officeart/2008/layout/HexagonCluster"/>
    <dgm:cxn modelId="{3C7E4E63-CD9F-47F9-9AAA-68AB83CE14C2}" type="presParOf" srcId="{E472D7F8-36C8-4A2E-8147-1B7C1C437E20}" destId="{D5003443-72A8-4051-B783-367AFF5AC331}" srcOrd="0" destOrd="0" presId="urn:microsoft.com/office/officeart/2008/layout/HexagonCluster"/>
    <dgm:cxn modelId="{0AA2842F-8CBE-4F02-AA43-9FE1C15B8E69}" type="presParOf" srcId="{DB357BB9-A940-4C06-B845-CE0F82B13AD7}" destId="{962F0DC5-2B1C-42BA-8790-9CE621CD2BDB}" srcOrd="16" destOrd="0" presId="urn:microsoft.com/office/officeart/2008/layout/HexagonCluster"/>
    <dgm:cxn modelId="{79578FE3-1A70-495E-93EE-136ED1B3A613}" type="presParOf" srcId="{962F0DC5-2B1C-42BA-8790-9CE621CD2BDB}" destId="{5AA17BA7-220A-4DA2-8DB4-47D11E2CDD90}" srcOrd="0" destOrd="0" presId="urn:microsoft.com/office/officeart/2008/layout/HexagonCluster"/>
    <dgm:cxn modelId="{6FFEDF6F-A352-48AC-B80C-0BA26939AC72}" type="presParOf" srcId="{DB357BB9-A940-4C06-B845-CE0F82B13AD7}" destId="{7F5C62D9-801D-455C-B1E5-800A3C17FC69}" srcOrd="17" destOrd="0" presId="urn:microsoft.com/office/officeart/2008/layout/HexagonCluster"/>
    <dgm:cxn modelId="{DBECC9DB-0844-4536-8885-C45B72C9918B}" type="presParOf" srcId="{7F5C62D9-801D-455C-B1E5-800A3C17FC69}" destId="{B051CFB4-C6CD-47D4-9494-F81AAAD61C71}" srcOrd="0" destOrd="0" presId="urn:microsoft.com/office/officeart/2008/layout/HexagonCluster"/>
    <dgm:cxn modelId="{1C1706E4-F22F-4DD8-9FA2-43374060F5B8}" type="presParOf" srcId="{DB357BB9-A940-4C06-B845-CE0F82B13AD7}" destId="{76486079-1D42-47E4-A00C-29ABD6DFE341}" srcOrd="18" destOrd="0" presId="urn:microsoft.com/office/officeart/2008/layout/HexagonCluster"/>
    <dgm:cxn modelId="{289563F7-1CDA-4085-A631-A4DE1D74DBEA}" type="presParOf" srcId="{76486079-1D42-47E4-A00C-29ABD6DFE341}" destId="{FB8E06AD-65ED-4DCB-A1C8-A8DE2EBACE94}" srcOrd="0" destOrd="0" presId="urn:microsoft.com/office/officeart/2008/layout/HexagonCluster"/>
    <dgm:cxn modelId="{43AE1311-4391-469E-A37D-98E52B290117}" type="presParOf" srcId="{DB357BB9-A940-4C06-B845-CE0F82B13AD7}" destId="{9B77E7FC-03D8-4A23-85DD-A2C3A41FC24B}" srcOrd="19" destOrd="0" presId="urn:microsoft.com/office/officeart/2008/layout/HexagonCluster"/>
    <dgm:cxn modelId="{5D7A2BAF-C938-4FAC-868B-38104CF94C4F}" type="presParOf" srcId="{9B77E7FC-03D8-4A23-85DD-A2C3A41FC24B}" destId="{7A125628-241E-4B2E-82A3-A21909B71F2C}" srcOrd="0" destOrd="0" presId="urn:microsoft.com/office/officeart/2008/layout/HexagonCluster"/>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F5FBE-1A81-42A4-A329-0F49AFAEF885}">
      <dsp:nvSpPr>
        <dsp:cNvPr id="0" name=""/>
        <dsp:cNvSpPr/>
      </dsp:nvSpPr>
      <dsp:spPr>
        <a:xfrm>
          <a:off x="4317" y="155514"/>
          <a:ext cx="2596355" cy="31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kern="1200"/>
            <a:t>Step 1 &amp; 2- Scraping + Scrub</a:t>
          </a:r>
        </a:p>
      </dsp:txBody>
      <dsp:txXfrm>
        <a:off x="4317" y="155514"/>
        <a:ext cx="2596355" cy="316800"/>
      </dsp:txXfrm>
    </dsp:sp>
    <dsp:sp modelId="{88CF9AFD-AAAC-4C09-832F-A0D8E01D21AB}">
      <dsp:nvSpPr>
        <dsp:cNvPr id="0" name=""/>
        <dsp:cNvSpPr/>
      </dsp:nvSpPr>
      <dsp:spPr>
        <a:xfrm>
          <a:off x="4317" y="472314"/>
          <a:ext cx="2596355" cy="4227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CreateDBup.ipynb</a:t>
          </a:r>
        </a:p>
        <a:p>
          <a:pPr marL="114300" lvl="2" indent="-57150" algn="l" defTabSz="488950" rtl="0">
            <a:lnSpc>
              <a:spcPct val="90000"/>
            </a:lnSpc>
            <a:spcBef>
              <a:spcPct val="0"/>
            </a:spcBef>
            <a:spcAft>
              <a:spcPct val="15000"/>
            </a:spcAft>
            <a:buChar char="•"/>
          </a:pPr>
          <a:r>
            <a:rPr lang="en-US" sz="1100" kern="1200"/>
            <a:t>Scraping from </a:t>
          </a:r>
          <a:r>
            <a:rPr lang="en-US" sz="1100" b="1" kern="1200"/>
            <a:t>basketball-refernce </a:t>
          </a:r>
          <a:r>
            <a:rPr lang="en-US" sz="1100" kern="1200"/>
            <a:t>NBA stats from 1980 season - table for regular season and playoff</a:t>
          </a:r>
        </a:p>
        <a:p>
          <a:pPr marL="114300" lvl="2" indent="-57150" algn="l" defTabSz="488950" rtl="0">
            <a:lnSpc>
              <a:spcPct val="90000"/>
            </a:lnSpc>
            <a:spcBef>
              <a:spcPct val="0"/>
            </a:spcBef>
            <a:spcAft>
              <a:spcPct val="15000"/>
            </a:spcAft>
            <a:buChar char="•"/>
          </a:pPr>
          <a:r>
            <a:rPr lang="en-US" sz="1100" kern="1200"/>
            <a:t>Data processing - creating a table of averages and total</a:t>
          </a:r>
        </a:p>
        <a:p>
          <a:pPr marL="57150" lvl="1" indent="-57150" algn="l" defTabSz="488950" rtl="0">
            <a:lnSpc>
              <a:spcPct val="90000"/>
            </a:lnSpc>
            <a:spcBef>
              <a:spcPct val="0"/>
            </a:spcBef>
            <a:spcAft>
              <a:spcPct val="15000"/>
            </a:spcAft>
            <a:buChar char="•"/>
          </a:pPr>
          <a:r>
            <a:rPr lang="en-US" sz="1100" kern="1200"/>
            <a:t>Create_NCAA.ipynb</a:t>
          </a:r>
        </a:p>
        <a:p>
          <a:pPr marL="114300" lvl="2" indent="-57150" algn="l" defTabSz="488950" rtl="0">
            <a:lnSpc>
              <a:spcPct val="90000"/>
            </a:lnSpc>
            <a:spcBef>
              <a:spcPct val="0"/>
            </a:spcBef>
            <a:spcAft>
              <a:spcPct val="15000"/>
            </a:spcAft>
            <a:buChar char="•"/>
          </a:pPr>
          <a:r>
            <a:rPr lang="en-US" sz="1100" kern="1200"/>
            <a:t>Scraping from </a:t>
          </a:r>
          <a:r>
            <a:rPr lang="en-US" sz="1100" b="1" kern="1200"/>
            <a:t>realgm </a:t>
          </a:r>
          <a:r>
            <a:rPr lang="en-US" sz="1100" b="0" kern="1200"/>
            <a:t>NCAA</a:t>
          </a:r>
          <a:r>
            <a:rPr lang="en-US" sz="1100" kern="1200"/>
            <a:t> stats from 2003 season</a:t>
          </a:r>
        </a:p>
        <a:p>
          <a:pPr marL="114300" lvl="2" indent="-57150" algn="l" defTabSz="488950" rtl="0">
            <a:lnSpc>
              <a:spcPct val="90000"/>
            </a:lnSpc>
            <a:spcBef>
              <a:spcPct val="0"/>
            </a:spcBef>
            <a:spcAft>
              <a:spcPct val="15000"/>
            </a:spcAft>
            <a:buChar char="•"/>
          </a:pPr>
          <a:r>
            <a:rPr lang="en-US" sz="1100" kern="1200"/>
            <a:t>Data processing - creating a table of averages and total</a:t>
          </a:r>
        </a:p>
        <a:p>
          <a:pPr marL="57150" lvl="1" indent="-57150" algn="l" defTabSz="488950" rtl="0">
            <a:lnSpc>
              <a:spcPct val="90000"/>
            </a:lnSpc>
            <a:spcBef>
              <a:spcPct val="0"/>
            </a:spcBef>
            <a:spcAft>
              <a:spcPct val="15000"/>
            </a:spcAft>
            <a:buChar char="•"/>
          </a:pPr>
          <a:r>
            <a:rPr lang="en-US" sz="1100" kern="1200"/>
            <a:t>Draft.ipynb</a:t>
          </a:r>
        </a:p>
        <a:p>
          <a:pPr marL="114300" lvl="2" indent="-57150" algn="l" defTabSz="488950" rtl="0">
            <a:lnSpc>
              <a:spcPct val="90000"/>
            </a:lnSpc>
            <a:spcBef>
              <a:spcPct val="0"/>
            </a:spcBef>
            <a:spcAft>
              <a:spcPct val="15000"/>
            </a:spcAft>
            <a:buChar char="•"/>
          </a:pPr>
          <a:r>
            <a:rPr lang="en-US" sz="1100" kern="1200"/>
            <a:t>Scraping from </a:t>
          </a:r>
          <a:r>
            <a:rPr lang="en-US" sz="1100" b="1" kern="1200"/>
            <a:t>basketball-refernce</a:t>
          </a:r>
          <a:r>
            <a:rPr lang="en-US" sz="1100" b="0" kern="1200"/>
            <a:t> information about the NBA draft from 1989</a:t>
          </a:r>
          <a:endParaRPr lang="en-US" sz="1100" kern="1200"/>
        </a:p>
        <a:p>
          <a:pPr marL="114300" lvl="2" indent="-57150" algn="l" defTabSz="488950" rtl="0">
            <a:lnSpc>
              <a:spcPct val="90000"/>
            </a:lnSpc>
            <a:spcBef>
              <a:spcPct val="0"/>
            </a:spcBef>
            <a:spcAft>
              <a:spcPct val="15000"/>
            </a:spcAft>
            <a:buChar char="•"/>
          </a:pPr>
          <a:r>
            <a:rPr lang="en-US" sz="1100" kern="1200"/>
            <a:t>Examination of the data</a:t>
          </a:r>
        </a:p>
        <a:p>
          <a:pPr marL="57150" lvl="1" indent="-57150" algn="l" defTabSz="488950" rtl="0">
            <a:lnSpc>
              <a:spcPct val="90000"/>
            </a:lnSpc>
            <a:spcBef>
              <a:spcPct val="0"/>
            </a:spcBef>
            <a:spcAft>
              <a:spcPct val="15000"/>
            </a:spcAft>
            <a:buChar char="•"/>
          </a:pPr>
          <a:r>
            <a:rPr lang="en-US" sz="1100" kern="1200"/>
            <a:t>Awards.ipynb</a:t>
          </a:r>
        </a:p>
        <a:p>
          <a:pPr marL="114300" lvl="2" indent="-57150" algn="l" defTabSz="488950" rtl="0">
            <a:lnSpc>
              <a:spcPct val="90000"/>
            </a:lnSpc>
            <a:spcBef>
              <a:spcPct val="0"/>
            </a:spcBef>
            <a:spcAft>
              <a:spcPct val="15000"/>
            </a:spcAft>
            <a:buChar char="•"/>
          </a:pPr>
          <a:r>
            <a:rPr lang="en-US" sz="1100" kern="1200"/>
            <a:t>Scraping from </a:t>
          </a:r>
          <a:r>
            <a:rPr lang="en-US" sz="1100" b="1" kern="1200"/>
            <a:t>basketball-refernce</a:t>
          </a:r>
          <a:r>
            <a:rPr lang="en-US" sz="1100" kern="1200"/>
            <a:t> NBA individual awards</a:t>
          </a:r>
        </a:p>
        <a:p>
          <a:pPr marL="57150" lvl="1" indent="-57150" algn="l" defTabSz="488950" rtl="0">
            <a:lnSpc>
              <a:spcPct val="90000"/>
            </a:lnSpc>
            <a:spcBef>
              <a:spcPct val="0"/>
            </a:spcBef>
            <a:spcAft>
              <a:spcPct val="15000"/>
            </a:spcAft>
            <a:buChar char="•"/>
          </a:pPr>
          <a:r>
            <a:rPr lang="en-US" sz="1100" kern="1200"/>
            <a:t>Top100Prop.ipynb</a:t>
          </a:r>
        </a:p>
        <a:p>
          <a:pPr marL="114300" lvl="2" indent="-57150" algn="l" defTabSz="488950" rtl="0">
            <a:lnSpc>
              <a:spcPct val="90000"/>
            </a:lnSpc>
            <a:spcBef>
              <a:spcPct val="0"/>
            </a:spcBef>
            <a:spcAft>
              <a:spcPct val="15000"/>
            </a:spcAft>
            <a:buChar char="•"/>
          </a:pPr>
          <a:r>
            <a:rPr lang="en-US" sz="1100" kern="1200"/>
            <a:t>Scraping from </a:t>
          </a:r>
          <a:r>
            <a:rPr lang="en-US" sz="1100" b="1" kern="1200"/>
            <a:t>nbaDarft</a:t>
          </a:r>
          <a:r>
            <a:rPr lang="en-US" sz="1100" kern="1200"/>
            <a:t> mock draft to get 100 next propects</a:t>
          </a:r>
        </a:p>
        <a:p>
          <a:pPr marL="114300" lvl="2" indent="-57150" algn="l" defTabSz="488950" rtl="0">
            <a:lnSpc>
              <a:spcPct val="90000"/>
            </a:lnSpc>
            <a:spcBef>
              <a:spcPct val="0"/>
            </a:spcBef>
            <a:spcAft>
              <a:spcPct val="15000"/>
            </a:spcAft>
            <a:buChar char="•"/>
          </a:pPr>
          <a:r>
            <a:rPr lang="en-US" sz="1100" kern="1200"/>
            <a:t>Merging with data to create table of each player stat</a:t>
          </a:r>
        </a:p>
        <a:p>
          <a:pPr marL="114300" lvl="2" indent="-57150" algn="l" defTabSz="488950" rtl="0">
            <a:lnSpc>
              <a:spcPct val="90000"/>
            </a:lnSpc>
            <a:spcBef>
              <a:spcPct val="0"/>
            </a:spcBef>
            <a:spcAft>
              <a:spcPct val="15000"/>
            </a:spcAft>
            <a:buChar char="•"/>
          </a:pPr>
          <a:r>
            <a:rPr lang="en-US" sz="1100" kern="1200"/>
            <a:t>Examing the data</a:t>
          </a:r>
        </a:p>
      </dsp:txBody>
      <dsp:txXfrm>
        <a:off x="4317" y="472314"/>
        <a:ext cx="2596355" cy="4227300"/>
      </dsp:txXfrm>
    </dsp:sp>
    <dsp:sp modelId="{3771C817-59F8-4624-A02F-24815D34E636}">
      <dsp:nvSpPr>
        <dsp:cNvPr id="0" name=""/>
        <dsp:cNvSpPr/>
      </dsp:nvSpPr>
      <dsp:spPr>
        <a:xfrm>
          <a:off x="2964163" y="155514"/>
          <a:ext cx="2596355" cy="31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kern="1200"/>
            <a:t>Step 3 - Exploer </a:t>
          </a:r>
        </a:p>
      </dsp:txBody>
      <dsp:txXfrm>
        <a:off x="2964163" y="155514"/>
        <a:ext cx="2596355" cy="316800"/>
      </dsp:txXfrm>
    </dsp:sp>
    <dsp:sp modelId="{F2025DC6-2047-42EA-9AD1-BEA3C923156C}">
      <dsp:nvSpPr>
        <dsp:cNvPr id="0" name=""/>
        <dsp:cNvSpPr/>
      </dsp:nvSpPr>
      <dsp:spPr>
        <a:xfrm>
          <a:off x="2964163" y="472314"/>
          <a:ext cx="2596355" cy="4227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en-US" sz="1100" kern="1200"/>
            <a:t>ChangedNBA.ipynb</a:t>
          </a:r>
        </a:p>
        <a:p>
          <a:pPr marL="114300" lvl="2" indent="-57150" algn="l" defTabSz="488950" rtl="0">
            <a:lnSpc>
              <a:spcPct val="90000"/>
            </a:lnSpc>
            <a:spcBef>
              <a:spcPct val="0"/>
            </a:spcBef>
            <a:spcAft>
              <a:spcPct val="15000"/>
            </a:spcAft>
            <a:buChar char="•"/>
          </a:pPr>
          <a:r>
            <a:rPr lang="en-US" sz="1100" kern="1200" dirty="0"/>
            <a:t>Checking the progression(?) of the NBA from 1980 to our days</a:t>
          </a:r>
        </a:p>
        <a:p>
          <a:pPr marL="114300" lvl="2" indent="-57150" algn="l" defTabSz="488950" rtl="0">
            <a:lnSpc>
              <a:spcPct val="90000"/>
            </a:lnSpc>
            <a:spcBef>
              <a:spcPct val="0"/>
            </a:spcBef>
            <a:spcAft>
              <a:spcPct val="15000"/>
            </a:spcAft>
            <a:buChar char="•"/>
          </a:pPr>
          <a:r>
            <a:rPr lang="en-US" sz="1100" kern="1200"/>
            <a:t>Ploting different subjects -</a:t>
          </a:r>
        </a:p>
        <a:p>
          <a:pPr marL="171450" lvl="3" indent="-57150" algn="l" defTabSz="488950" rtl="0">
            <a:lnSpc>
              <a:spcPct val="90000"/>
            </a:lnSpc>
            <a:spcBef>
              <a:spcPct val="0"/>
            </a:spcBef>
            <a:spcAft>
              <a:spcPct val="15000"/>
            </a:spcAft>
            <a:buChar char="•"/>
          </a:pPr>
          <a:r>
            <a:rPr lang="en-US" sz="1100" kern="1200"/>
            <a:t>3PT to 2PT, height, PTS, eFG%</a:t>
          </a:r>
        </a:p>
        <a:p>
          <a:pPr marL="57150" lvl="1" indent="-57150" algn="l" defTabSz="488950" rtl="0">
            <a:lnSpc>
              <a:spcPct val="90000"/>
            </a:lnSpc>
            <a:spcBef>
              <a:spcPct val="0"/>
            </a:spcBef>
            <a:spcAft>
              <a:spcPct val="15000"/>
            </a:spcAft>
            <a:buChar char="•"/>
          </a:pPr>
          <a:r>
            <a:rPr lang="en-US" sz="1100" kern="1200"/>
            <a:t> Colleges.ipynb</a:t>
          </a:r>
        </a:p>
        <a:p>
          <a:pPr marL="114300" lvl="2" indent="-57150" algn="l" defTabSz="488950" rtl="0">
            <a:lnSpc>
              <a:spcPct val="90000"/>
            </a:lnSpc>
            <a:spcBef>
              <a:spcPct val="0"/>
            </a:spcBef>
            <a:spcAft>
              <a:spcPct val="15000"/>
            </a:spcAft>
            <a:buChar char="•"/>
          </a:pPr>
          <a:r>
            <a:rPr lang="en-US" sz="1100" kern="1200"/>
            <a:t>Giving a value to each college by the players succes in the nba</a:t>
          </a:r>
        </a:p>
        <a:p>
          <a:pPr marL="114300" lvl="2" indent="-57150" algn="l" defTabSz="488950" rtl="0">
            <a:lnSpc>
              <a:spcPct val="90000"/>
            </a:lnSpc>
            <a:spcBef>
              <a:spcPct val="0"/>
            </a:spcBef>
            <a:spcAft>
              <a:spcPct val="15000"/>
            </a:spcAft>
            <a:buChar char="•"/>
          </a:pPr>
          <a:r>
            <a:rPr lang="en-US" sz="1100" kern="1200"/>
            <a:t>Examing the data - using a formula based on player awards</a:t>
          </a:r>
        </a:p>
        <a:p>
          <a:pPr marL="57150" lvl="1" indent="-57150" algn="l" defTabSz="488950" rtl="0">
            <a:lnSpc>
              <a:spcPct val="90000"/>
            </a:lnSpc>
            <a:spcBef>
              <a:spcPct val="0"/>
            </a:spcBef>
            <a:spcAft>
              <a:spcPct val="15000"/>
            </a:spcAft>
            <a:buChar char="•"/>
          </a:pPr>
          <a:r>
            <a:rPr lang="en-US" sz="1100" kern="1200"/>
            <a:t>OusideAmerica.ipynb</a:t>
          </a:r>
        </a:p>
        <a:p>
          <a:pPr marL="114300" lvl="2" indent="-57150" algn="l" defTabSz="488950" rtl="0">
            <a:lnSpc>
              <a:spcPct val="90000"/>
            </a:lnSpc>
            <a:spcBef>
              <a:spcPct val="0"/>
            </a:spcBef>
            <a:spcAft>
              <a:spcPct val="15000"/>
            </a:spcAft>
            <a:buChar char="•"/>
          </a:pPr>
          <a:r>
            <a:rPr lang="en-US" sz="1100" kern="1200"/>
            <a:t>Scraping a list of countries of players the played in the NBA from </a:t>
          </a:r>
          <a:r>
            <a:rPr lang="en-US" sz="1100" b="1" kern="1200"/>
            <a:t>Wikipedia</a:t>
          </a:r>
          <a:endParaRPr lang="en-US" sz="1100" kern="1200"/>
        </a:p>
        <a:p>
          <a:pPr marL="114300" lvl="2" indent="-57150" algn="l" defTabSz="488950" rtl="0">
            <a:lnSpc>
              <a:spcPct val="90000"/>
            </a:lnSpc>
            <a:spcBef>
              <a:spcPct val="0"/>
            </a:spcBef>
            <a:spcAft>
              <a:spcPct val="15000"/>
            </a:spcAft>
            <a:buChar char="•"/>
          </a:pPr>
          <a:r>
            <a:rPr lang="en-US" sz="1100" kern="1200"/>
            <a:t>Finding succesful countries with the same formula we used in Colleges.ipynb</a:t>
          </a:r>
        </a:p>
        <a:p>
          <a:pPr marL="57150" lvl="1" indent="-57150" algn="l" defTabSz="488950" rtl="0">
            <a:lnSpc>
              <a:spcPct val="90000"/>
            </a:lnSpc>
            <a:spcBef>
              <a:spcPct val="0"/>
            </a:spcBef>
            <a:spcAft>
              <a:spcPct val="15000"/>
            </a:spcAft>
            <a:buChar char="•"/>
          </a:pPr>
          <a:r>
            <a:rPr lang="en-US" sz="1100" kern="1200"/>
            <a:t>High_School_Europe.ipynb</a:t>
          </a:r>
        </a:p>
        <a:p>
          <a:pPr marL="114300" lvl="2" indent="-57150" algn="l" defTabSz="488950" rtl="0">
            <a:lnSpc>
              <a:spcPct val="90000"/>
            </a:lnSpc>
            <a:spcBef>
              <a:spcPct val="0"/>
            </a:spcBef>
            <a:spcAft>
              <a:spcPct val="15000"/>
            </a:spcAft>
            <a:buChar char="•"/>
          </a:pPr>
          <a:r>
            <a:rPr lang="en-US" sz="1100" kern="1200"/>
            <a:t>Examing the succes of players that didn't came from a college system</a:t>
          </a:r>
        </a:p>
      </dsp:txBody>
      <dsp:txXfrm>
        <a:off x="2964163" y="472314"/>
        <a:ext cx="2596355" cy="4227300"/>
      </dsp:txXfrm>
    </dsp:sp>
    <dsp:sp modelId="{BEAED0F1-DA9C-4657-AFBA-D1BFC80A6182}">
      <dsp:nvSpPr>
        <dsp:cNvPr id="0" name=""/>
        <dsp:cNvSpPr/>
      </dsp:nvSpPr>
      <dsp:spPr>
        <a:xfrm>
          <a:off x="5924008" y="155514"/>
          <a:ext cx="2596355" cy="31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kern="1200"/>
            <a:t>Step 4 - Model</a:t>
          </a:r>
        </a:p>
      </dsp:txBody>
      <dsp:txXfrm>
        <a:off x="5924008" y="155514"/>
        <a:ext cx="2596355" cy="316800"/>
      </dsp:txXfrm>
    </dsp:sp>
    <dsp:sp modelId="{9FE61A9E-3F56-4015-B609-9307866F034D}">
      <dsp:nvSpPr>
        <dsp:cNvPr id="0" name=""/>
        <dsp:cNvSpPr/>
      </dsp:nvSpPr>
      <dsp:spPr>
        <a:xfrm>
          <a:off x="5924008" y="472314"/>
          <a:ext cx="2596355" cy="4227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en-US" sz="1100" kern="1200"/>
            <a:t>Clusters.ipynb</a:t>
          </a:r>
        </a:p>
        <a:p>
          <a:pPr marL="114300" lvl="2" indent="-57150" algn="l" defTabSz="488950" rtl="0">
            <a:lnSpc>
              <a:spcPct val="90000"/>
            </a:lnSpc>
            <a:spcBef>
              <a:spcPct val="0"/>
            </a:spcBef>
            <a:spcAft>
              <a:spcPct val="15000"/>
            </a:spcAft>
            <a:buChar char="•"/>
          </a:pPr>
          <a:r>
            <a:rPr lang="en-US" sz="1100" kern="1200"/>
            <a:t>Scaling the data</a:t>
          </a:r>
        </a:p>
        <a:p>
          <a:pPr marL="114300" lvl="2" indent="-57150" algn="l" defTabSz="488950" rtl="0">
            <a:lnSpc>
              <a:spcPct val="90000"/>
            </a:lnSpc>
            <a:spcBef>
              <a:spcPct val="0"/>
            </a:spcBef>
            <a:spcAft>
              <a:spcPct val="15000"/>
            </a:spcAft>
            <a:buChar char="•"/>
          </a:pPr>
          <a:r>
            <a:rPr lang="en-US" sz="1100" kern="1200"/>
            <a:t>Clustering the table to 5 groups using K_Means</a:t>
          </a:r>
        </a:p>
        <a:p>
          <a:pPr marL="114300" lvl="2" indent="-57150" algn="l" defTabSz="488950" rtl="0">
            <a:lnSpc>
              <a:spcPct val="90000"/>
            </a:lnSpc>
            <a:spcBef>
              <a:spcPct val="0"/>
            </a:spcBef>
            <a:spcAft>
              <a:spcPct val="15000"/>
            </a:spcAft>
            <a:buChar char="•"/>
          </a:pPr>
          <a:r>
            <a:rPr lang="en-US" sz="1100" kern="1200"/>
            <a:t>Examing the the groups - </a:t>
          </a:r>
          <a:r>
            <a:rPr lang="en-US" sz="1100" b="0" i="0" kern="1200"/>
            <a:t>successfully spliting the players to 5 tiers - </a:t>
          </a:r>
          <a:endParaRPr lang="en-US" sz="1100" kern="1200"/>
        </a:p>
        <a:p>
          <a:pPr marL="171450" lvl="3" indent="-57150" algn="l" defTabSz="488950" rtl="0">
            <a:lnSpc>
              <a:spcPct val="90000"/>
            </a:lnSpc>
            <a:spcBef>
              <a:spcPct val="0"/>
            </a:spcBef>
            <a:spcAft>
              <a:spcPct val="15000"/>
            </a:spcAft>
            <a:buChar char="•"/>
          </a:pPr>
          <a:r>
            <a:rPr lang="en-US" sz="1100" kern="1200"/>
            <a:t>Fillers, Role Players, Role Players\All Star, Hall of Fame, Legends</a:t>
          </a:r>
        </a:p>
      </dsp:txBody>
      <dsp:txXfrm>
        <a:off x="5924008" y="472314"/>
        <a:ext cx="2596355" cy="4227300"/>
      </dsp:txXfrm>
    </dsp:sp>
    <dsp:sp modelId="{8BB9AD1A-7772-4F51-A5CC-B52385A928DC}">
      <dsp:nvSpPr>
        <dsp:cNvPr id="0" name=""/>
        <dsp:cNvSpPr/>
      </dsp:nvSpPr>
      <dsp:spPr>
        <a:xfrm>
          <a:off x="8883854" y="155514"/>
          <a:ext cx="2596355" cy="31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kern="1200"/>
            <a:t>Step 5 - Interpret</a:t>
          </a:r>
        </a:p>
      </dsp:txBody>
      <dsp:txXfrm>
        <a:off x="8883854" y="155514"/>
        <a:ext cx="2596355" cy="316800"/>
      </dsp:txXfrm>
    </dsp:sp>
    <dsp:sp modelId="{515E57A1-FEBF-4E30-B4E7-6680CEE2B163}">
      <dsp:nvSpPr>
        <dsp:cNvPr id="0" name=""/>
        <dsp:cNvSpPr/>
      </dsp:nvSpPr>
      <dsp:spPr>
        <a:xfrm>
          <a:off x="8883854" y="472314"/>
          <a:ext cx="2596355" cy="42273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Char char="•"/>
          </a:pPr>
          <a:r>
            <a:rPr lang="en-US" sz="1100" kern="1200"/>
            <a:t>CorrNCAA_NBAGroup.ipynb</a:t>
          </a:r>
        </a:p>
        <a:p>
          <a:pPr marL="114300" lvl="2" indent="-57150" algn="l" defTabSz="488950" rtl="0">
            <a:lnSpc>
              <a:spcPct val="90000"/>
            </a:lnSpc>
            <a:spcBef>
              <a:spcPct val="0"/>
            </a:spcBef>
            <a:spcAft>
              <a:spcPct val="15000"/>
            </a:spcAft>
            <a:buChar char="•"/>
          </a:pPr>
          <a:r>
            <a:rPr lang="en-US" sz="1100" kern="1200"/>
            <a:t>Merging the 2 dataset - NBA and NCAA players</a:t>
          </a:r>
        </a:p>
        <a:p>
          <a:pPr marL="171450" lvl="3" indent="-57150" algn="l" defTabSz="488950" rtl="0">
            <a:lnSpc>
              <a:spcPct val="90000"/>
            </a:lnSpc>
            <a:spcBef>
              <a:spcPct val="0"/>
            </a:spcBef>
            <a:spcAft>
              <a:spcPct val="15000"/>
            </a:spcAft>
            <a:buChar char="•"/>
          </a:pPr>
          <a:r>
            <a:rPr lang="en-US" sz="1100" kern="1200"/>
            <a:t>Creating the table of players from 2003 - first season </a:t>
          </a:r>
        </a:p>
        <a:p>
          <a:pPr marL="171450" lvl="3" indent="-57150" algn="l" defTabSz="488950" rtl="0">
            <a:lnSpc>
              <a:spcPct val="90000"/>
            </a:lnSpc>
            <a:spcBef>
              <a:spcPct val="0"/>
            </a:spcBef>
            <a:spcAft>
              <a:spcPct val="15000"/>
            </a:spcAft>
            <a:buChar char="•"/>
          </a:pPr>
          <a:r>
            <a:rPr lang="en-US" sz="1100" kern="1200"/>
            <a:t>Scaling the stats</a:t>
          </a:r>
        </a:p>
        <a:p>
          <a:pPr marL="57150" lvl="1" indent="-57150" algn="l" defTabSz="488950" rtl="0">
            <a:lnSpc>
              <a:spcPct val="90000"/>
            </a:lnSpc>
            <a:spcBef>
              <a:spcPct val="0"/>
            </a:spcBef>
            <a:spcAft>
              <a:spcPct val="15000"/>
            </a:spcAft>
            <a:buChar char="•"/>
          </a:pPr>
          <a:r>
            <a:rPr lang="en-US" sz="1100" kern="1200"/>
            <a:t>Split the dataframe to</a:t>
          </a:r>
        </a:p>
        <a:p>
          <a:pPr marL="114300" lvl="2" indent="-57150" algn="l" defTabSz="488950" rtl="0">
            <a:lnSpc>
              <a:spcPct val="90000"/>
            </a:lnSpc>
            <a:spcBef>
              <a:spcPct val="0"/>
            </a:spcBef>
            <a:spcAft>
              <a:spcPct val="15000"/>
            </a:spcAft>
            <a:buChar char="•"/>
          </a:pPr>
          <a:r>
            <a:rPr lang="en-US" sz="1100" kern="1200"/>
            <a:t>X- players stats</a:t>
          </a:r>
        </a:p>
        <a:p>
          <a:pPr marL="114300" lvl="2" indent="-57150" algn="l" defTabSz="488950" rtl="0">
            <a:lnSpc>
              <a:spcPct val="90000"/>
            </a:lnSpc>
            <a:spcBef>
              <a:spcPct val="0"/>
            </a:spcBef>
            <a:spcAft>
              <a:spcPct val="15000"/>
            </a:spcAft>
            <a:buChar char="•"/>
          </a:pPr>
          <a:r>
            <a:rPr lang="en-US" sz="1100" kern="1200"/>
            <a:t>Y- player group</a:t>
          </a:r>
        </a:p>
        <a:p>
          <a:pPr marL="57150" lvl="1" indent="-57150" algn="l" defTabSz="488950" rtl="0">
            <a:lnSpc>
              <a:spcPct val="90000"/>
            </a:lnSpc>
            <a:spcBef>
              <a:spcPct val="0"/>
            </a:spcBef>
            <a:spcAft>
              <a:spcPct val="15000"/>
            </a:spcAft>
            <a:buChar char="•"/>
          </a:pPr>
          <a:r>
            <a:rPr lang="en-US" sz="1100" kern="1200"/>
            <a:t>Trying to predict using Decision Tree &amp; Naive Bayes</a:t>
          </a:r>
        </a:p>
        <a:p>
          <a:pPr marL="114300" lvl="2" indent="-57150" algn="l" defTabSz="488950" rtl="0">
            <a:lnSpc>
              <a:spcPct val="90000"/>
            </a:lnSpc>
            <a:spcBef>
              <a:spcPct val="0"/>
            </a:spcBef>
            <a:spcAft>
              <a:spcPct val="15000"/>
            </a:spcAft>
            <a:buChar char="•"/>
          </a:pPr>
          <a:r>
            <a:rPr lang="en-US" sz="1100" kern="1200"/>
            <a:t>DT grade - 0.34</a:t>
          </a:r>
        </a:p>
        <a:p>
          <a:pPr marL="114300" lvl="2" indent="-57150" algn="l" defTabSz="488950" rtl="0">
            <a:lnSpc>
              <a:spcPct val="90000"/>
            </a:lnSpc>
            <a:spcBef>
              <a:spcPct val="0"/>
            </a:spcBef>
            <a:spcAft>
              <a:spcPct val="15000"/>
            </a:spcAft>
            <a:buChar char="•"/>
          </a:pPr>
          <a:r>
            <a:rPr lang="en-US" sz="1100" kern="1200"/>
            <a:t>NB grade - 0.4</a:t>
          </a:r>
        </a:p>
        <a:p>
          <a:pPr marL="57150" lvl="1" indent="-57150" algn="l" defTabSz="488950" rtl="0">
            <a:lnSpc>
              <a:spcPct val="90000"/>
            </a:lnSpc>
            <a:spcBef>
              <a:spcPct val="0"/>
            </a:spcBef>
            <a:spcAft>
              <a:spcPct val="15000"/>
            </a:spcAft>
            <a:buChar char="•"/>
          </a:pPr>
          <a:endParaRPr lang="en-US" sz="1100" kern="1200"/>
        </a:p>
      </dsp:txBody>
      <dsp:txXfrm>
        <a:off x="8883854" y="472314"/>
        <a:ext cx="2596355" cy="4227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467C2-D454-40BE-B534-803EB0EF14FC}">
      <dsp:nvSpPr>
        <dsp:cNvPr id="0" name=""/>
        <dsp:cNvSpPr/>
      </dsp:nvSpPr>
      <dsp:spPr>
        <a:xfrm>
          <a:off x="873585" y="2897487"/>
          <a:ext cx="1015145" cy="871533"/>
        </a:xfrm>
        <a:prstGeom prst="hexagon">
          <a:avLst>
            <a:gd name="adj" fmla="val 25000"/>
            <a:gd name="vf" fmla="val 115470"/>
          </a:avLst>
        </a:prstGeom>
        <a:blipFill rotWithShape="1">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Dirk Nowitzki</a:t>
          </a:r>
          <a:endParaRPr lang="en-IL" sz="1200" kern="1200" dirty="0"/>
        </a:p>
      </dsp:txBody>
      <dsp:txXfrm>
        <a:off x="1030808" y="3032468"/>
        <a:ext cx="700699" cy="601571"/>
      </dsp:txXfrm>
    </dsp:sp>
    <dsp:sp modelId="{D8CCD015-1727-45F9-979F-19DC21CCD34A}">
      <dsp:nvSpPr>
        <dsp:cNvPr id="0" name=""/>
        <dsp:cNvSpPr/>
      </dsp:nvSpPr>
      <dsp:spPr>
        <a:xfrm>
          <a:off x="897806" y="3287206"/>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59A45CF6-D3BD-4EDD-9932-C83984A09EE0}">
      <dsp:nvSpPr>
        <dsp:cNvPr id="0" name=""/>
        <dsp:cNvSpPr/>
      </dsp:nvSpPr>
      <dsp:spPr>
        <a:xfrm>
          <a:off x="0" y="2415673"/>
          <a:ext cx="1015145" cy="871533"/>
        </a:xfrm>
        <a:prstGeom prst="hexagon">
          <a:avLst>
            <a:gd name="adj" fmla="val 25000"/>
            <a:gd name="vf" fmla="val 115470"/>
          </a:avLst>
        </a:prstGeom>
        <a:blipFill>
          <a:blip xmlns:r="http://schemas.openxmlformats.org/officeDocument/2006/relationships" r:embed="rId2"/>
          <a:srcRect/>
          <a:stretch>
            <a:fillRect t="-15000" b="-15000"/>
          </a:stretch>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1">
          <a:scrgbClr r="0" g="0" b="0"/>
        </a:fillRef>
        <a:effectRef idx="2">
          <a:scrgbClr r="0" g="0" b="0"/>
        </a:effectRef>
        <a:fontRef idx="minor"/>
      </dsp:style>
    </dsp:sp>
    <dsp:sp modelId="{ED4E3E6B-CADA-49B4-8B58-163FC6CE8C71}">
      <dsp:nvSpPr>
        <dsp:cNvPr id="0" name=""/>
        <dsp:cNvSpPr/>
      </dsp:nvSpPr>
      <dsp:spPr>
        <a:xfrm>
          <a:off x="695423" y="3171450"/>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B90298D2-D4E1-4DE8-B02A-5A487F57EBCA}">
      <dsp:nvSpPr>
        <dsp:cNvPr id="0" name=""/>
        <dsp:cNvSpPr/>
      </dsp:nvSpPr>
      <dsp:spPr>
        <a:xfrm>
          <a:off x="1747170" y="2412889"/>
          <a:ext cx="1015145" cy="871533"/>
        </a:xfrm>
        <a:prstGeom prst="hexagon">
          <a:avLst>
            <a:gd name="adj" fmla="val 25000"/>
            <a:gd name="vf" fmla="val 115470"/>
          </a:avLst>
        </a:prstGeom>
        <a:blipFill rotWithShape="1">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Hakeem Olajuwon </a:t>
          </a:r>
          <a:endParaRPr lang="en-IL" sz="1200" kern="1200" dirty="0"/>
        </a:p>
      </dsp:txBody>
      <dsp:txXfrm>
        <a:off x="1904393" y="2547870"/>
        <a:ext cx="700699" cy="601571"/>
      </dsp:txXfrm>
    </dsp:sp>
    <dsp:sp modelId="{00E658F3-CFDC-4A8D-8479-1BCFEAE1BC9B}">
      <dsp:nvSpPr>
        <dsp:cNvPr id="0" name=""/>
        <dsp:cNvSpPr/>
      </dsp:nvSpPr>
      <dsp:spPr>
        <a:xfrm>
          <a:off x="2445823" y="3166811"/>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0316CD2C-5C25-4594-8320-55F29687E659}">
      <dsp:nvSpPr>
        <dsp:cNvPr id="0" name=""/>
        <dsp:cNvSpPr/>
      </dsp:nvSpPr>
      <dsp:spPr>
        <a:xfrm>
          <a:off x="2620217" y="2895631"/>
          <a:ext cx="1015145" cy="871533"/>
        </a:xfrm>
        <a:prstGeom prst="hexagon">
          <a:avLst>
            <a:gd name="adj" fmla="val 25000"/>
            <a:gd name="vf" fmla="val 115470"/>
          </a:avLst>
        </a:prstGeom>
        <a:blipFill rotWithShape="1">
          <a:blip xmlns:r="http://schemas.openxmlformats.org/officeDocument/2006/relationships" r:embed="rId3"/>
          <a:srcRect/>
          <a:stretch>
            <a:fillRect t="-10000" b="-10000"/>
          </a:stretch>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1">
          <a:scrgbClr r="0" g="0" b="0"/>
        </a:fillRef>
        <a:effectRef idx="2">
          <a:scrgbClr r="0" g="0" b="0"/>
        </a:effectRef>
        <a:fontRef idx="minor"/>
      </dsp:style>
    </dsp:sp>
    <dsp:sp modelId="{58929CAC-545A-4CA8-97A5-9B647F1DB1A1}">
      <dsp:nvSpPr>
        <dsp:cNvPr id="0" name=""/>
        <dsp:cNvSpPr/>
      </dsp:nvSpPr>
      <dsp:spPr>
        <a:xfrm>
          <a:off x="2644977" y="3283495"/>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5EE32641-D3EE-4107-AEB2-585AAA493EE2}">
      <dsp:nvSpPr>
        <dsp:cNvPr id="0" name=""/>
        <dsp:cNvSpPr/>
      </dsp:nvSpPr>
      <dsp:spPr>
        <a:xfrm>
          <a:off x="873585" y="1933860"/>
          <a:ext cx="1015145" cy="871533"/>
        </a:xfrm>
        <a:prstGeom prst="hexagon">
          <a:avLst>
            <a:gd name="adj" fmla="val 25000"/>
            <a:gd name="vf" fmla="val 115470"/>
          </a:avLst>
        </a:prstGeom>
        <a:blipFill rotWithShape="1">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Steve Nash</a:t>
          </a:r>
          <a:endParaRPr lang="en-IL" sz="1200" kern="1200" dirty="0"/>
        </a:p>
      </dsp:txBody>
      <dsp:txXfrm>
        <a:off x="1030808" y="2068841"/>
        <a:ext cx="700699" cy="601571"/>
      </dsp:txXfrm>
    </dsp:sp>
    <dsp:sp modelId="{82A7FF34-52C5-482B-ABB5-60191629423F}">
      <dsp:nvSpPr>
        <dsp:cNvPr id="0" name=""/>
        <dsp:cNvSpPr/>
      </dsp:nvSpPr>
      <dsp:spPr>
        <a:xfrm>
          <a:off x="1569008" y="1950330"/>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1554123E-C3D2-4E88-A2C9-EA87AB0FA0C6}">
      <dsp:nvSpPr>
        <dsp:cNvPr id="0" name=""/>
        <dsp:cNvSpPr/>
      </dsp:nvSpPr>
      <dsp:spPr>
        <a:xfrm>
          <a:off x="1747170" y="1449262"/>
          <a:ext cx="1015145" cy="871533"/>
        </a:xfrm>
        <a:prstGeom prst="hexagon">
          <a:avLst>
            <a:gd name="adj" fmla="val 25000"/>
            <a:gd name="vf" fmla="val 115470"/>
          </a:avLst>
        </a:prstGeom>
        <a:blipFill rotWithShape="1">
          <a:blip xmlns:r="http://schemas.openxmlformats.org/officeDocument/2006/relationships" r:embed="rId4"/>
          <a:srcRect/>
          <a:stretch>
            <a:fillRect l="-2000" r="-2000"/>
          </a:stretch>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1">
          <a:scrgbClr r="0" g="0" b="0"/>
        </a:fillRef>
        <a:effectRef idx="2">
          <a:scrgbClr r="0" g="0" b="0"/>
        </a:effectRef>
        <a:fontRef idx="minor"/>
      </dsp:style>
    </dsp:sp>
    <dsp:sp modelId="{B1D00760-B44D-44D7-A818-3DF308BE49AF}">
      <dsp:nvSpPr>
        <dsp:cNvPr id="0" name=""/>
        <dsp:cNvSpPr/>
      </dsp:nvSpPr>
      <dsp:spPr>
        <a:xfrm>
          <a:off x="1775697" y="1835502"/>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612D1680-4516-4B3B-B216-569596D98B96}">
      <dsp:nvSpPr>
        <dsp:cNvPr id="0" name=""/>
        <dsp:cNvSpPr/>
      </dsp:nvSpPr>
      <dsp:spPr>
        <a:xfrm>
          <a:off x="2620217" y="1932004"/>
          <a:ext cx="1015145" cy="871533"/>
        </a:xfrm>
        <a:prstGeom prst="hexagon">
          <a:avLst>
            <a:gd name="adj" fmla="val 25000"/>
            <a:gd name="vf" fmla="val 115470"/>
          </a:avLst>
        </a:prstGeom>
        <a:blipFill rotWithShape="1">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Gasol Brothers</a:t>
          </a:r>
          <a:endParaRPr lang="en-IL" sz="1200" kern="1200" dirty="0"/>
        </a:p>
      </dsp:txBody>
      <dsp:txXfrm>
        <a:off x="2777440" y="2066985"/>
        <a:ext cx="700699" cy="601571"/>
      </dsp:txXfrm>
    </dsp:sp>
    <dsp:sp modelId="{3411FDB1-16C2-4C15-9644-4AAAAC135E01}">
      <dsp:nvSpPr>
        <dsp:cNvPr id="0" name=""/>
        <dsp:cNvSpPr/>
      </dsp:nvSpPr>
      <dsp:spPr>
        <a:xfrm>
          <a:off x="3498647" y="2318243"/>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9084DD7D-FCF7-46D9-A42E-0C840392BF18}">
      <dsp:nvSpPr>
        <dsp:cNvPr id="0" name=""/>
        <dsp:cNvSpPr/>
      </dsp:nvSpPr>
      <dsp:spPr>
        <a:xfrm>
          <a:off x="3493802" y="2421937"/>
          <a:ext cx="1015145" cy="871533"/>
        </a:xfrm>
        <a:prstGeom prst="hexagon">
          <a:avLst>
            <a:gd name="adj" fmla="val 25000"/>
            <a:gd name="vf" fmla="val 115470"/>
          </a:avLst>
        </a:prstGeom>
        <a:blipFill rotWithShape="1">
          <a:blip xmlns:r="http://schemas.openxmlformats.org/officeDocument/2006/relationships" r:embed="rId5"/>
          <a:srcRect/>
          <a:stretch>
            <a:fillRect l="-14000" r="-14000"/>
          </a:stretch>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1">
          <a:scrgbClr r="0" g="0" b="0"/>
        </a:fillRef>
        <a:effectRef idx="2">
          <a:scrgbClr r="0" g="0" b="0"/>
        </a:effectRef>
        <a:fontRef idx="minor"/>
      </dsp:style>
    </dsp:sp>
    <dsp:sp modelId="{D5003443-72A8-4051-B783-367AFF5AC331}">
      <dsp:nvSpPr>
        <dsp:cNvPr id="0" name=""/>
        <dsp:cNvSpPr/>
      </dsp:nvSpPr>
      <dsp:spPr>
        <a:xfrm>
          <a:off x="3691880" y="2437711"/>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5AA17BA7-220A-4DA2-8DB4-47D11E2CDD90}">
      <dsp:nvSpPr>
        <dsp:cNvPr id="0" name=""/>
        <dsp:cNvSpPr/>
      </dsp:nvSpPr>
      <dsp:spPr>
        <a:xfrm>
          <a:off x="3493802" y="1458541"/>
          <a:ext cx="1015145" cy="871533"/>
        </a:xfrm>
        <a:prstGeom prst="hexagon">
          <a:avLst>
            <a:gd name="adj" fmla="val 25000"/>
            <a:gd name="vf" fmla="val 115470"/>
          </a:avLst>
        </a:prstGeom>
        <a:blipFill rotWithShape="1">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Tony Parker</a:t>
          </a:r>
          <a:endParaRPr lang="en-IL" sz="1200" kern="1200" dirty="0"/>
        </a:p>
      </dsp:txBody>
      <dsp:txXfrm>
        <a:off x="3651025" y="1593522"/>
        <a:ext cx="700699" cy="601571"/>
      </dsp:txXfrm>
    </dsp:sp>
    <dsp:sp modelId="{B051CFB4-C6CD-47D4-9494-F81AAAD61C71}">
      <dsp:nvSpPr>
        <dsp:cNvPr id="0" name=""/>
        <dsp:cNvSpPr/>
      </dsp:nvSpPr>
      <dsp:spPr>
        <a:xfrm>
          <a:off x="4372232" y="1849188"/>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 modelId="{FB8E06AD-65ED-4DCB-A1C8-A8DE2EBACE94}">
      <dsp:nvSpPr>
        <dsp:cNvPr id="0" name=""/>
        <dsp:cNvSpPr/>
      </dsp:nvSpPr>
      <dsp:spPr>
        <a:xfrm>
          <a:off x="4367388" y="1944762"/>
          <a:ext cx="1015145" cy="871533"/>
        </a:xfrm>
        <a:prstGeom prst="hexagon">
          <a:avLst>
            <a:gd name="adj" fmla="val 25000"/>
            <a:gd name="vf" fmla="val 115470"/>
          </a:avLst>
        </a:prstGeom>
        <a:blipFill rotWithShape="1">
          <a:blip xmlns:r="http://schemas.openxmlformats.org/officeDocument/2006/relationships" r:embed="rId6"/>
          <a:srcRect/>
          <a:stretch>
            <a:fillRect l="-15000" r="-15000"/>
          </a:stretch>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1">
          <a:scrgbClr r="0" g="0" b="0"/>
        </a:fillRef>
        <a:effectRef idx="2">
          <a:scrgbClr r="0" g="0" b="0"/>
        </a:effectRef>
        <a:fontRef idx="minor"/>
      </dsp:style>
    </dsp:sp>
    <dsp:sp modelId="{7A125628-241E-4B2E-82A3-A21909B71F2C}">
      <dsp:nvSpPr>
        <dsp:cNvPr id="0" name=""/>
        <dsp:cNvSpPr/>
      </dsp:nvSpPr>
      <dsp:spPr>
        <a:xfrm>
          <a:off x="4569771" y="1964248"/>
          <a:ext cx="118415" cy="102069"/>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54908887-9CCC-4031-A744-4A438568F0C0}"/>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a:extLst>
              <a:ext uri="{FF2B5EF4-FFF2-40B4-BE49-F238E27FC236}">
                <a16:creationId xmlns:a16="http://schemas.microsoft.com/office/drawing/2014/main" id="{ED241272-EA1C-4B6A-B916-559F4BB24639}"/>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r">
              <a:defRPr sz="1200"/>
            </a:lvl1pPr>
          </a:lstStyle>
          <a:p>
            <a:fld id="{4C9FECC2-CF1A-49FE-AC4C-08F0A97E605F}" type="datetime8">
              <a:rPr lang="en-IL" smtClean="0"/>
              <a:t>24/05/2020 15:39</a:t>
            </a:fld>
            <a:endParaRPr lang="en-IL"/>
          </a:p>
        </p:txBody>
      </p:sp>
      <p:sp>
        <p:nvSpPr>
          <p:cNvPr id="4" name="מציין מיקום של כותרת תחתונה 3">
            <a:extLst>
              <a:ext uri="{FF2B5EF4-FFF2-40B4-BE49-F238E27FC236}">
                <a16:creationId xmlns:a16="http://schemas.microsoft.com/office/drawing/2014/main" id="{99F1BC53-2A4C-4D46-BCDD-969EC57A0F57}"/>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5" name="מציין מיקום של מספר שקופית 4">
            <a:extLst>
              <a:ext uri="{FF2B5EF4-FFF2-40B4-BE49-F238E27FC236}">
                <a16:creationId xmlns:a16="http://schemas.microsoft.com/office/drawing/2014/main" id="{254D1106-E097-437A-872D-36F6727657F7}"/>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r">
              <a:defRPr sz="1200"/>
            </a:lvl1pPr>
          </a:lstStyle>
          <a:p>
            <a:fld id="{6217E542-CE62-42C3-877E-49B85B65FD9C}" type="slidenum">
              <a:rPr lang="en-IL" smtClean="0"/>
              <a:t>‹#›</a:t>
            </a:fld>
            <a:endParaRPr lang="en-IL"/>
          </a:p>
        </p:txBody>
      </p:sp>
    </p:spTree>
    <p:extLst>
      <p:ext uri="{BB962C8B-B14F-4D97-AF65-F5344CB8AC3E}">
        <p14:creationId xmlns:p14="http://schemas.microsoft.com/office/powerpoint/2010/main" val="131487096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24A89830-A7E5-4765-A9AC-03739E936531}" type="datetime8">
              <a:rPr lang="en-IL" smtClean="0"/>
              <a:t>24/05/2020 14:15</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CB098BCE-52B5-455B-BFA4-88D44EA02D17}" type="slidenum">
              <a:rPr lang="en-IL" smtClean="0"/>
              <a:t>‹#›</a:t>
            </a:fld>
            <a:endParaRPr lang="en-IL"/>
          </a:p>
        </p:txBody>
      </p:sp>
    </p:spTree>
    <p:extLst>
      <p:ext uri="{BB962C8B-B14F-4D97-AF65-F5344CB8AC3E}">
        <p14:creationId xmlns:p14="http://schemas.microsoft.com/office/powerpoint/2010/main" val="3052928539"/>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C65C45B-443C-484C-B305-4824BE8F40E2}" type="datetime8">
              <a:rPr lang="en-IL" smtClean="0"/>
              <a:t>24/05/2020 14:15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D76D3D2-DA57-46D7-857A-F57748E77705}" type="slidenum">
              <a:rPr lang="en-IL" smtClean="0"/>
              <a:t>‹#›</a:t>
            </a:fld>
            <a:endParaRPr lang="en-IL"/>
          </a:p>
        </p:txBody>
      </p:sp>
    </p:spTree>
    <p:extLst>
      <p:ext uri="{BB962C8B-B14F-4D97-AF65-F5344CB8AC3E}">
        <p14:creationId xmlns:p14="http://schemas.microsoft.com/office/powerpoint/2010/main" val="60694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4A9B25E-C063-44ED-AC7A-9F792E57AE3A}" type="datetime8">
              <a:rPr lang="en-IL" smtClean="0"/>
              <a:t>24/05/2020 14:15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351669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EC4AC827-7945-4DDE-8BAA-B12579EFFE80}" type="datetime8">
              <a:rPr lang="en-IL" smtClean="0"/>
              <a:t>24/05/2020 14:15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78491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007C94F-DD47-4F41-B23F-2C9D52954EB9}" type="datetime8">
              <a:rPr lang="en-IL" smtClean="0"/>
              <a:t>24/05/2020 14:15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101379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a:xfrm>
            <a:off x="8593667" y="6272784"/>
            <a:ext cx="2644309" cy="365125"/>
          </a:xfrm>
        </p:spPr>
        <p:txBody>
          <a:bodyPr/>
          <a:lstStyle/>
          <a:p>
            <a:fld id="{0DA10443-FE78-4AA8-9CB7-8DB4DB95D37A}" type="datetime8">
              <a:rPr lang="en-IL" smtClean="0"/>
              <a:t>24/05/2020 14:15</a:t>
            </a:fld>
            <a:endParaRPr lang="en-IL"/>
          </a:p>
        </p:txBody>
      </p:sp>
      <p:sp>
        <p:nvSpPr>
          <p:cNvPr id="5" name="Footer Placeholder 4"/>
          <p:cNvSpPr>
            <a:spLocks noGrp="1"/>
          </p:cNvSpPr>
          <p:nvPr>
            <p:ph type="ftr" sz="quarter" idx="11"/>
          </p:nvPr>
        </p:nvSpPr>
        <p:spPr>
          <a:xfrm>
            <a:off x="2182708" y="6272784"/>
            <a:ext cx="6327648" cy="365125"/>
          </a:xfrm>
        </p:spPr>
        <p:txBody>
          <a:bodyPr/>
          <a:lstStyle/>
          <a:p>
            <a:endParaRPr lang="en-IL"/>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D76D3D2-DA57-46D7-857A-F57748E77705}" type="slidenum">
              <a:rPr lang="en-IL" smtClean="0"/>
              <a:t>‹#›</a:t>
            </a:fld>
            <a:endParaRPr lang="en-IL"/>
          </a:p>
        </p:txBody>
      </p:sp>
    </p:spTree>
    <p:extLst>
      <p:ext uri="{BB962C8B-B14F-4D97-AF65-F5344CB8AC3E}">
        <p14:creationId xmlns:p14="http://schemas.microsoft.com/office/powerpoint/2010/main" val="727733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70CB52FB-DC1D-4486-921D-43B0EF550C55}" type="datetime8">
              <a:rPr lang="en-IL" smtClean="0"/>
              <a:t>24/05/2020 14:15</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420933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6F1CCACA-CE64-4504-8D83-C320EC7CC492}" type="datetime8">
              <a:rPr lang="en-IL" smtClean="0"/>
              <a:t>24/05/2020 14:15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1951954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9A1D0CCF-9DC7-4605-8A8D-77EC3809D377}" type="datetime8">
              <a:rPr lang="en-IL" smtClean="0"/>
              <a:t>24/05/2020 14:15</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89014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51C32-67DC-4141-AE9B-2B098B9A7E63}" type="datetime8">
              <a:rPr lang="en-IL" smtClean="0"/>
              <a:t>24/05/2020 14:15</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148448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7AD88163-EEE5-4654-8EFE-C10F72F21113}" type="datetime8">
              <a:rPr lang="en-IL" smtClean="0"/>
              <a:t>24/05/2020 14:15</a:t>
            </a:fld>
            <a:endParaRPr lang="en-IL"/>
          </a:p>
        </p:txBody>
      </p:sp>
      <p:sp>
        <p:nvSpPr>
          <p:cNvPr id="6" name="Footer Placeholder 5"/>
          <p:cNvSpPr>
            <a:spLocks noGrp="1"/>
          </p:cNvSpPr>
          <p:nvPr>
            <p:ph type="ftr" sz="quarter" idx="11"/>
          </p:nvPr>
        </p:nvSpPr>
        <p:spPr/>
        <p:txBody>
          <a:bodyPr/>
          <a:lstStyle/>
          <a:p>
            <a:endParaRPr lang="en-IL"/>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25828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23791FE7-8E16-4395-886B-4AC3C8BAD0B6}" type="datetime8">
              <a:rPr lang="en-IL" smtClean="0"/>
              <a:t>24/05/2020 14:15</a:t>
            </a:fld>
            <a:endParaRPr lang="en-IL"/>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76D3D2-DA57-46D7-857A-F57748E77705}" type="slidenum">
              <a:rPr lang="en-IL" smtClean="0"/>
              <a:t>‹#›</a:t>
            </a:fld>
            <a:endParaRPr lang="en-IL"/>
          </a:p>
        </p:txBody>
      </p:sp>
    </p:spTree>
    <p:extLst>
      <p:ext uri="{BB962C8B-B14F-4D97-AF65-F5344CB8AC3E}">
        <p14:creationId xmlns:p14="http://schemas.microsoft.com/office/powerpoint/2010/main" val="141753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A9007D8-E20B-448A-91C5-70C371552000}" type="datetime8">
              <a:rPr lang="en-IL" smtClean="0"/>
              <a:t>24/05/2020 14:15</a:t>
            </a:fld>
            <a:endParaRPr lang="en-IL"/>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L"/>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D76D3D2-DA57-46D7-857A-F57748E77705}" type="slidenum">
              <a:rPr lang="en-IL" smtClean="0"/>
              <a:t>‹#›</a:t>
            </a:fld>
            <a:endParaRPr lang="en-IL"/>
          </a:p>
        </p:txBody>
      </p:sp>
    </p:spTree>
    <p:extLst>
      <p:ext uri="{BB962C8B-B14F-4D97-AF65-F5344CB8AC3E}">
        <p14:creationId xmlns:p14="http://schemas.microsoft.com/office/powerpoint/2010/main" val="191999090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ki/List_of_foreign_NBA_players"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9.xml"/><Relationship Id="rId7" Type="http://schemas.openxmlformats.org/officeDocument/2006/relationships/slide" Target="slide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slide" Target="slide2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slide" Target="slide18.xml"/></Relationships>
</file>

<file path=ppt/slides/_rels/slide23.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5.jp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0CF47994-999B-47C3-9AEA-D6C6F2CA79F0}"/>
              </a:ext>
            </a:extLst>
          </p:cNvPr>
          <p:cNvPicPr>
            <a:picLocks noChangeAspect="1"/>
          </p:cNvPicPr>
          <p:nvPr/>
        </p:nvPicPr>
        <p:blipFill>
          <a:blip r:embed="rId2"/>
          <a:stretch>
            <a:fillRect/>
          </a:stretch>
        </p:blipFill>
        <p:spPr>
          <a:xfrm>
            <a:off x="1008551" y="1940666"/>
            <a:ext cx="3686175" cy="2781300"/>
          </a:xfrm>
          <a:prstGeom prst="rect">
            <a:avLst/>
          </a:prstGeom>
        </p:spPr>
      </p:pic>
      <p:pic>
        <p:nvPicPr>
          <p:cNvPr id="11" name="תמונה 10">
            <a:extLst>
              <a:ext uri="{FF2B5EF4-FFF2-40B4-BE49-F238E27FC236}">
                <a16:creationId xmlns:a16="http://schemas.microsoft.com/office/drawing/2014/main" id="{51D8C46A-AEE5-4A62-9994-EB4A585032C0}"/>
              </a:ext>
            </a:extLst>
          </p:cNvPr>
          <p:cNvPicPr>
            <a:picLocks noChangeAspect="1"/>
          </p:cNvPicPr>
          <p:nvPr/>
        </p:nvPicPr>
        <p:blipFill>
          <a:blip r:embed="rId3"/>
          <a:stretch>
            <a:fillRect/>
          </a:stretch>
        </p:blipFill>
        <p:spPr>
          <a:xfrm>
            <a:off x="7610224" y="1490574"/>
            <a:ext cx="2508738" cy="2319399"/>
          </a:xfrm>
          <a:prstGeom prst="rect">
            <a:avLst/>
          </a:prstGeom>
        </p:spPr>
      </p:pic>
      <p:pic>
        <p:nvPicPr>
          <p:cNvPr id="10" name="תמונה 9">
            <a:extLst>
              <a:ext uri="{FF2B5EF4-FFF2-40B4-BE49-F238E27FC236}">
                <a16:creationId xmlns:a16="http://schemas.microsoft.com/office/drawing/2014/main" id="{E2A2B5AC-C6F2-4050-ACF9-906E0483E500}"/>
              </a:ext>
            </a:extLst>
          </p:cNvPr>
          <p:cNvPicPr>
            <a:picLocks noChangeAspect="1"/>
          </p:cNvPicPr>
          <p:nvPr/>
        </p:nvPicPr>
        <p:blipFill>
          <a:blip r:embed="rId4"/>
          <a:stretch>
            <a:fillRect/>
          </a:stretch>
        </p:blipFill>
        <p:spPr>
          <a:xfrm rot="1205161">
            <a:off x="627676" y="3453011"/>
            <a:ext cx="4447925" cy="2537908"/>
          </a:xfrm>
          <a:prstGeom prst="rect">
            <a:avLst/>
          </a:prstGeom>
        </p:spPr>
      </p:pic>
      <p:pic>
        <p:nvPicPr>
          <p:cNvPr id="9" name="תמונה 8">
            <a:extLst>
              <a:ext uri="{FF2B5EF4-FFF2-40B4-BE49-F238E27FC236}">
                <a16:creationId xmlns:a16="http://schemas.microsoft.com/office/drawing/2014/main" id="{0A6F9113-A6E3-4D22-8F15-7250671976BA}"/>
              </a:ext>
            </a:extLst>
          </p:cNvPr>
          <p:cNvPicPr>
            <a:picLocks noChangeAspect="1"/>
          </p:cNvPicPr>
          <p:nvPr/>
        </p:nvPicPr>
        <p:blipFill>
          <a:blip r:embed="rId5"/>
          <a:stretch>
            <a:fillRect/>
          </a:stretch>
        </p:blipFill>
        <p:spPr>
          <a:xfrm>
            <a:off x="6245717" y="3018854"/>
            <a:ext cx="5131411" cy="3313557"/>
          </a:xfrm>
          <a:prstGeom prst="rect">
            <a:avLst/>
          </a:prstGeom>
        </p:spPr>
      </p:pic>
      <p:pic>
        <p:nvPicPr>
          <p:cNvPr id="7" name="תמונה 6">
            <a:extLst>
              <a:ext uri="{FF2B5EF4-FFF2-40B4-BE49-F238E27FC236}">
                <a16:creationId xmlns:a16="http://schemas.microsoft.com/office/drawing/2014/main" id="{7D8DF3EF-4669-47F0-BFD1-6B27B5EDCE42}"/>
              </a:ext>
            </a:extLst>
          </p:cNvPr>
          <p:cNvPicPr>
            <a:picLocks noChangeAspect="1"/>
          </p:cNvPicPr>
          <p:nvPr/>
        </p:nvPicPr>
        <p:blipFill>
          <a:blip r:embed="rId6"/>
          <a:stretch>
            <a:fillRect/>
          </a:stretch>
        </p:blipFill>
        <p:spPr>
          <a:xfrm>
            <a:off x="4196991" y="1669453"/>
            <a:ext cx="3798018" cy="4484077"/>
          </a:xfrm>
          <a:prstGeom prst="rect">
            <a:avLst/>
          </a:prstGeom>
        </p:spPr>
      </p:pic>
      <p:sp>
        <p:nvSpPr>
          <p:cNvPr id="2" name="כותרת 1">
            <a:extLst>
              <a:ext uri="{FF2B5EF4-FFF2-40B4-BE49-F238E27FC236}">
                <a16:creationId xmlns:a16="http://schemas.microsoft.com/office/drawing/2014/main" id="{549A4042-66C8-4EB0-94BB-C3EDC44D88C0}"/>
              </a:ext>
            </a:extLst>
          </p:cNvPr>
          <p:cNvSpPr>
            <a:spLocks noGrp="1"/>
          </p:cNvSpPr>
          <p:nvPr>
            <p:ph type="title"/>
          </p:nvPr>
        </p:nvSpPr>
        <p:spPr>
          <a:xfrm>
            <a:off x="999698" y="271695"/>
            <a:ext cx="10492037" cy="1609344"/>
          </a:xfrm>
        </p:spPr>
        <p:txBody>
          <a:bodyPr/>
          <a:lstStyle/>
          <a:p>
            <a:r>
              <a:rPr lang="en-US" dirty="0"/>
              <a:t>2019 NBA draft – data mining project </a:t>
            </a:r>
            <a:endParaRPr lang="en-IL" dirty="0"/>
          </a:p>
        </p:txBody>
      </p:sp>
      <p:pic>
        <p:nvPicPr>
          <p:cNvPr id="6" name="מציין מיקום תוכן 5">
            <a:extLst>
              <a:ext uri="{FF2B5EF4-FFF2-40B4-BE49-F238E27FC236}">
                <a16:creationId xmlns:a16="http://schemas.microsoft.com/office/drawing/2014/main" id="{8BE2D6E5-398A-492B-909B-F806EEDF2DB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898148" y="1550201"/>
            <a:ext cx="8395704" cy="472258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מציין מיקום של מספר שקופית 3">
            <a:extLst>
              <a:ext uri="{FF2B5EF4-FFF2-40B4-BE49-F238E27FC236}">
                <a16:creationId xmlns:a16="http://schemas.microsoft.com/office/drawing/2014/main" id="{ADD81228-8D74-4720-8648-F6A349B5E484}"/>
              </a:ext>
            </a:extLst>
          </p:cNvPr>
          <p:cNvSpPr>
            <a:spLocks noGrp="1"/>
          </p:cNvSpPr>
          <p:nvPr>
            <p:ph type="sldNum" sz="quarter" idx="12"/>
          </p:nvPr>
        </p:nvSpPr>
        <p:spPr/>
        <p:txBody>
          <a:bodyPr/>
          <a:lstStyle/>
          <a:p>
            <a:fld id="{9D76D3D2-DA57-46D7-857A-F57748E77705}" type="slidenum">
              <a:rPr lang="en-IL" smtClean="0"/>
              <a:t>1</a:t>
            </a:fld>
            <a:endParaRPr lang="en-IL"/>
          </a:p>
        </p:txBody>
      </p:sp>
    </p:spTree>
    <p:extLst>
      <p:ext uri="{BB962C8B-B14F-4D97-AF65-F5344CB8AC3E}">
        <p14:creationId xmlns:p14="http://schemas.microsoft.com/office/powerpoint/2010/main" val="9296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second step - evaluate </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10</a:t>
            </a:fld>
            <a:endParaRPr lang="en-IL"/>
          </a:p>
        </p:txBody>
      </p:sp>
      <p:pic>
        <p:nvPicPr>
          <p:cNvPr id="5" name="תמונה 4">
            <a:extLst>
              <a:ext uri="{FF2B5EF4-FFF2-40B4-BE49-F238E27FC236}">
                <a16:creationId xmlns:a16="http://schemas.microsoft.com/office/drawing/2014/main" id="{CB69A9D0-B457-4BA4-AAA9-B4656543A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700784"/>
            <a:ext cx="8128000" cy="4572000"/>
          </a:xfrm>
          <a:prstGeom prst="rect">
            <a:avLst/>
          </a:prstGeom>
        </p:spPr>
      </p:pic>
    </p:spTree>
    <p:extLst>
      <p:ext uri="{BB962C8B-B14F-4D97-AF65-F5344CB8AC3E}">
        <p14:creationId xmlns:p14="http://schemas.microsoft.com/office/powerpoint/2010/main" val="129745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Answering a few questions</a:t>
            </a:r>
            <a:endParaRPr lang="en-IL" dirty="0"/>
          </a:p>
        </p:txBody>
      </p:sp>
      <p:sp>
        <p:nvSpPr>
          <p:cNvPr id="5" name="מציין מיקום תוכן 4">
            <a:extLst>
              <a:ext uri="{FF2B5EF4-FFF2-40B4-BE49-F238E27FC236}">
                <a16:creationId xmlns:a16="http://schemas.microsoft.com/office/drawing/2014/main" id="{971208FE-DFCC-42F3-9976-F4AD8AC68A5D}"/>
              </a:ext>
            </a:extLst>
          </p:cNvPr>
          <p:cNvSpPr>
            <a:spLocks noGrp="1"/>
          </p:cNvSpPr>
          <p:nvPr>
            <p:ph idx="1"/>
          </p:nvPr>
        </p:nvSpPr>
        <p:spPr/>
        <p:txBody>
          <a:bodyPr/>
          <a:lstStyle/>
          <a:p>
            <a:pPr marL="0" indent="0">
              <a:buNone/>
            </a:pPr>
            <a:r>
              <a:rPr lang="en-US" dirty="0"/>
              <a:t>After scraping the data and getting the information that we need, let’s check a few common questions:</a:t>
            </a:r>
          </a:p>
          <a:p>
            <a:pPr lvl="1"/>
            <a:r>
              <a:rPr lang="en-US" dirty="0"/>
              <a:t>What college has the best system for players?</a:t>
            </a:r>
          </a:p>
          <a:p>
            <a:pPr lvl="1"/>
            <a:r>
              <a:rPr lang="en-US" dirty="0"/>
              <a:t>How’s the international game evolving?</a:t>
            </a:r>
          </a:p>
          <a:p>
            <a:pPr lvl="1"/>
            <a:r>
              <a:rPr lang="en-US" dirty="0"/>
              <a:t>Does the draft pick is based on performance in the college?</a:t>
            </a:r>
          </a:p>
          <a:p>
            <a:pPr lvl="1"/>
            <a:endParaRPr lang="en-US" dirty="0"/>
          </a:p>
          <a:p>
            <a:pPr lvl="1"/>
            <a:endParaRPr lang="en-US" dirty="0"/>
          </a:p>
          <a:p>
            <a:pPr lvl="1"/>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11</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Tree>
    <p:extLst>
      <p:ext uri="{BB962C8B-B14F-4D97-AF65-F5344CB8AC3E}">
        <p14:creationId xmlns:p14="http://schemas.microsoft.com/office/powerpoint/2010/main" val="36041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Best college – the process</a:t>
            </a:r>
            <a:endParaRPr lang="en-IL" dirty="0"/>
          </a:p>
        </p:txBody>
      </p:sp>
      <p:sp>
        <p:nvSpPr>
          <p:cNvPr id="5" name="מציין מיקום תוכן 4">
            <a:extLst>
              <a:ext uri="{FF2B5EF4-FFF2-40B4-BE49-F238E27FC236}">
                <a16:creationId xmlns:a16="http://schemas.microsoft.com/office/drawing/2014/main" id="{971208FE-DFCC-42F3-9976-F4AD8AC68A5D}"/>
              </a:ext>
            </a:extLst>
          </p:cNvPr>
          <p:cNvSpPr>
            <a:spLocks noGrp="1"/>
          </p:cNvSpPr>
          <p:nvPr>
            <p:ph idx="1"/>
          </p:nvPr>
        </p:nvSpPr>
        <p:spPr/>
        <p:txBody>
          <a:bodyPr>
            <a:normAutofit/>
          </a:bodyPr>
          <a:lstStyle/>
          <a:p>
            <a:r>
              <a:rPr lang="en-US" dirty="0"/>
              <a:t>To find out which college has the best success in the NBA we will be using 2 csv files - </a:t>
            </a:r>
            <a:r>
              <a:rPr lang="en-US" dirty="0">
                <a:solidFill>
                  <a:srgbClr val="FF0000"/>
                </a:solidFill>
              </a:rPr>
              <a:t>MoreInfoPerPlayer.csv </a:t>
            </a:r>
            <a:r>
              <a:rPr lang="en-US" dirty="0"/>
              <a:t>and </a:t>
            </a:r>
            <a:r>
              <a:rPr lang="en-US" dirty="0">
                <a:solidFill>
                  <a:srgbClr val="FF0000"/>
                </a:solidFill>
              </a:rPr>
              <a:t>CareerAVGPlayerScrape.csv</a:t>
            </a:r>
          </a:p>
          <a:p>
            <a:pPr lvl="1"/>
            <a:r>
              <a:rPr lang="en-US" dirty="0"/>
              <a:t>Because some players played in more than one college we will based on the player last college</a:t>
            </a:r>
          </a:p>
          <a:p>
            <a:r>
              <a:rPr lang="en-US" dirty="0"/>
              <a:t>We will give college a </a:t>
            </a:r>
            <a:r>
              <a:rPr lang="en-US" b="1" dirty="0"/>
              <a:t>grade </a:t>
            </a:r>
            <a:r>
              <a:rPr lang="en-US" dirty="0"/>
              <a:t>based on the number of players, player success, and player longevity</a:t>
            </a:r>
          </a:p>
          <a:p>
            <a:pPr lvl="1"/>
            <a:r>
              <a:rPr lang="en-US" dirty="0"/>
              <a:t>GRADE = ((</a:t>
            </a:r>
            <a:r>
              <a:rPr lang="en-US" dirty="0" err="1"/>
              <a:t>totalPlayers</a:t>
            </a:r>
            <a:r>
              <a:rPr lang="en-US" dirty="0"/>
              <a:t>*Year/Player * 20) + (scale(</a:t>
            </a:r>
            <a:r>
              <a:rPr lang="en-US" dirty="0" err="1"/>
              <a:t>playerSuccess</a:t>
            </a:r>
            <a:r>
              <a:rPr lang="en-US" dirty="0"/>
              <a:t>)) * </a:t>
            </a:r>
            <a:r>
              <a:rPr lang="en-US" dirty="0" err="1"/>
              <a:t>prizedPlayers</a:t>
            </a:r>
            <a:r>
              <a:rPr lang="en-US" dirty="0"/>
              <a:t>)  * 80)/100</a:t>
            </a:r>
          </a:p>
          <a:p>
            <a:pPr lvl="2"/>
            <a:r>
              <a:rPr lang="en-US" dirty="0"/>
              <a:t>Giving more value to prizes</a:t>
            </a:r>
          </a:p>
          <a:p>
            <a:pPr lvl="2"/>
            <a:r>
              <a:rPr lang="en-US" dirty="0" err="1"/>
              <a:t>playerSuccess</a:t>
            </a:r>
            <a:r>
              <a:rPr lang="en-US" dirty="0"/>
              <a:t> = sixth man * 7 + All-NBA *14 + </a:t>
            </a:r>
            <a:r>
              <a:rPr lang="en-US" dirty="0" err="1"/>
              <a:t>Defence</a:t>
            </a:r>
            <a:r>
              <a:rPr lang="en-US" dirty="0"/>
              <a:t>-Team * 6 +All-Star *12 + </a:t>
            </a:r>
            <a:r>
              <a:rPr lang="en-US" dirty="0" err="1"/>
              <a:t>Defence</a:t>
            </a:r>
            <a:r>
              <a:rPr lang="en-US" dirty="0"/>
              <a:t>-Year * 10 + MVP * 20 + Finals-MVP * 22 + MIP * 4 + Rookie * 7</a:t>
            </a:r>
          </a:p>
          <a:p>
            <a:pPr lvl="3"/>
            <a:r>
              <a:rPr lang="en-US" dirty="0"/>
              <a:t>Giving a value to each award grade based on importance</a:t>
            </a:r>
          </a:p>
          <a:p>
            <a:pPr lvl="1"/>
            <a:endParaRPr lang="en-US" dirty="0"/>
          </a:p>
          <a:p>
            <a:pPr lvl="1"/>
            <a:endParaRPr lang="en-US" dirty="0"/>
          </a:p>
          <a:p>
            <a:pPr lvl="1"/>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12</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Tree>
    <p:extLst>
      <p:ext uri="{BB962C8B-B14F-4D97-AF65-F5344CB8AC3E}">
        <p14:creationId xmlns:p14="http://schemas.microsoft.com/office/powerpoint/2010/main" val="198113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Best college - grades</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13</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pic>
        <p:nvPicPr>
          <p:cNvPr id="9" name="מציין מיקום תוכן 8">
            <a:extLst>
              <a:ext uri="{FF2B5EF4-FFF2-40B4-BE49-F238E27FC236}">
                <a16:creationId xmlns:a16="http://schemas.microsoft.com/office/drawing/2014/main" id="{F719C143-E485-49C5-AC29-5EBE4164D84E}"/>
              </a:ext>
            </a:extLst>
          </p:cNvPr>
          <p:cNvPicPr>
            <a:picLocks noGrp="1" noChangeAspect="1"/>
          </p:cNvPicPr>
          <p:nvPr>
            <p:ph idx="1"/>
          </p:nvPr>
        </p:nvPicPr>
        <p:blipFill>
          <a:blip r:embed="rId3"/>
          <a:stretch>
            <a:fillRect/>
          </a:stretch>
        </p:blipFill>
        <p:spPr>
          <a:xfrm>
            <a:off x="5811715" y="1730840"/>
            <a:ext cx="6239608" cy="3396319"/>
          </a:xfrm>
          <a:prstGeom prst="rect">
            <a:avLst/>
          </a:prstGeom>
        </p:spPr>
      </p:pic>
      <p:sp>
        <p:nvSpPr>
          <p:cNvPr id="10" name="TextBox 9">
            <a:extLst>
              <a:ext uri="{FF2B5EF4-FFF2-40B4-BE49-F238E27FC236}">
                <a16:creationId xmlns:a16="http://schemas.microsoft.com/office/drawing/2014/main" id="{01932D64-9ABD-42A9-8A50-71DA253CDA03}"/>
              </a:ext>
            </a:extLst>
          </p:cNvPr>
          <p:cNvSpPr txBox="1"/>
          <p:nvPr/>
        </p:nvSpPr>
        <p:spPr>
          <a:xfrm>
            <a:off x="412183" y="1901703"/>
            <a:ext cx="5047840" cy="2585323"/>
          </a:xfrm>
          <a:prstGeom prst="rect">
            <a:avLst/>
          </a:prstGeom>
          <a:noFill/>
        </p:spPr>
        <p:txBody>
          <a:bodyPr wrap="square" rtlCol="0">
            <a:spAutoFit/>
          </a:bodyPr>
          <a:lstStyle/>
          <a:p>
            <a:r>
              <a:rPr lang="en-US" dirty="0"/>
              <a:t>We can see that “University of North</a:t>
            </a:r>
          </a:p>
          <a:p>
            <a:r>
              <a:rPr lang="en-US" dirty="0"/>
              <a:t>Carolina” leads by a wide margin (16pts).</a:t>
            </a:r>
          </a:p>
          <a:p>
            <a:r>
              <a:rPr lang="en-US" dirty="0"/>
              <a:t>We can take a wise guess, without even</a:t>
            </a:r>
          </a:p>
          <a:p>
            <a:r>
              <a:rPr lang="en-US" dirty="0"/>
              <a:t>checking, that is mostly because Michael</a:t>
            </a:r>
          </a:p>
          <a:p>
            <a:r>
              <a:rPr lang="en-US" dirty="0"/>
              <a:t>Jordan played in North Carolina in 1980-1982</a:t>
            </a:r>
          </a:p>
          <a:p>
            <a:endParaRPr lang="en-US" dirty="0"/>
          </a:p>
          <a:p>
            <a:r>
              <a:rPr lang="en-US" dirty="0"/>
              <a:t>Because of that we will try to check the same </a:t>
            </a:r>
          </a:p>
          <a:p>
            <a:r>
              <a:rPr lang="en-US" dirty="0"/>
              <a:t>way but this time we will check based on the players that played in the NBA from 2005.</a:t>
            </a:r>
          </a:p>
        </p:txBody>
      </p:sp>
    </p:spTree>
    <p:extLst>
      <p:ext uri="{BB962C8B-B14F-4D97-AF65-F5344CB8AC3E}">
        <p14:creationId xmlns:p14="http://schemas.microsoft.com/office/powerpoint/2010/main" val="91624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Best college - grades</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14</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pic>
        <p:nvPicPr>
          <p:cNvPr id="9" name="מציין מיקום תוכן 8">
            <a:extLst>
              <a:ext uri="{FF2B5EF4-FFF2-40B4-BE49-F238E27FC236}">
                <a16:creationId xmlns:a16="http://schemas.microsoft.com/office/drawing/2014/main" id="{F719C143-E485-49C5-AC29-5EBE4164D8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7941" y="1730840"/>
            <a:ext cx="6147156" cy="3396319"/>
          </a:xfrm>
          <a:prstGeom prst="rect">
            <a:avLst/>
          </a:prstGeom>
        </p:spPr>
      </p:pic>
      <p:sp>
        <p:nvSpPr>
          <p:cNvPr id="10" name="TextBox 9">
            <a:extLst>
              <a:ext uri="{FF2B5EF4-FFF2-40B4-BE49-F238E27FC236}">
                <a16:creationId xmlns:a16="http://schemas.microsoft.com/office/drawing/2014/main" id="{01932D64-9ABD-42A9-8A50-71DA253CDA03}"/>
              </a:ext>
            </a:extLst>
          </p:cNvPr>
          <p:cNvSpPr txBox="1"/>
          <p:nvPr/>
        </p:nvSpPr>
        <p:spPr>
          <a:xfrm>
            <a:off x="412183" y="1901703"/>
            <a:ext cx="5047840" cy="2862322"/>
          </a:xfrm>
          <a:prstGeom prst="rect">
            <a:avLst/>
          </a:prstGeom>
          <a:noFill/>
        </p:spPr>
        <p:txBody>
          <a:bodyPr wrap="square" rtlCol="0">
            <a:spAutoFit/>
          </a:bodyPr>
          <a:lstStyle/>
          <a:p>
            <a:r>
              <a:rPr lang="en-US" dirty="0"/>
              <a:t>We can see that “University of North</a:t>
            </a:r>
          </a:p>
          <a:p>
            <a:r>
              <a:rPr lang="en-US" dirty="0"/>
              <a:t>Carolina” still ranks very high but falls to second place.</a:t>
            </a:r>
          </a:p>
          <a:p>
            <a:r>
              <a:rPr lang="en-US" dirty="0"/>
              <a:t>“University of Kentucky” ranks first, the college in the last years made famously for “the one and done”,  players that play only one year in college,  because of the rule from  2005 that </a:t>
            </a:r>
            <a:r>
              <a:rPr lang="en-GB" dirty="0"/>
              <a:t>draft prospects must be at least 19 years old and a year removed from high school.</a:t>
            </a:r>
            <a:endParaRPr lang="en-US" dirty="0"/>
          </a:p>
        </p:txBody>
      </p:sp>
    </p:spTree>
    <p:extLst>
      <p:ext uri="{BB962C8B-B14F-4D97-AF65-F5344CB8AC3E}">
        <p14:creationId xmlns:p14="http://schemas.microsoft.com/office/powerpoint/2010/main" val="2036785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Outside USA</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15</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5" name="מציין מיקום תוכן 4">
            <a:extLst>
              <a:ext uri="{FF2B5EF4-FFF2-40B4-BE49-F238E27FC236}">
                <a16:creationId xmlns:a16="http://schemas.microsoft.com/office/drawing/2014/main" id="{A3F3384E-215F-48F0-AB34-89C952C0A9DE}"/>
              </a:ext>
            </a:extLst>
          </p:cNvPr>
          <p:cNvSpPr>
            <a:spLocks noGrp="1"/>
          </p:cNvSpPr>
          <p:nvPr>
            <p:ph idx="1"/>
          </p:nvPr>
        </p:nvSpPr>
        <p:spPr>
          <a:xfrm>
            <a:off x="366346" y="1888076"/>
            <a:ext cx="11468100" cy="4050792"/>
          </a:xfrm>
        </p:spPr>
        <p:txBody>
          <a:bodyPr/>
          <a:lstStyle/>
          <a:p>
            <a:r>
              <a:rPr lang="en-GB" b="1" dirty="0"/>
              <a:t>Basketball may be American-made, but it's increasingly the world's game</a:t>
            </a:r>
            <a:endParaRPr lang="en-GB" dirty="0"/>
          </a:p>
          <a:p>
            <a:r>
              <a:rPr lang="en-GB" dirty="0"/>
              <a:t>Today’s National Basketball Association is much more global than you think, thanks to the league’s impressive growth since 1984. </a:t>
            </a:r>
          </a:p>
          <a:p>
            <a:r>
              <a:rPr lang="en-GB" dirty="0"/>
              <a:t>Between Dallas Mavericks legend Dirk Nowitzki, Milwaukee Bucks star and current MVP Giannis Antetokounmpo, and 3rd pick Luka Doncic, some of the biggest names in the NBA belong to foreign-born players. </a:t>
            </a:r>
          </a:p>
          <a:p>
            <a:pPr>
              <a:lnSpc>
                <a:spcPct val="50000"/>
              </a:lnSpc>
            </a:pPr>
            <a:r>
              <a:rPr lang="en-GB" dirty="0"/>
              <a:t>In our dataframe there is no nationality column but using </a:t>
            </a:r>
          </a:p>
          <a:p>
            <a:pPr marL="0" indent="0">
              <a:lnSpc>
                <a:spcPct val="50000"/>
              </a:lnSpc>
              <a:buNone/>
            </a:pPr>
            <a:r>
              <a:rPr lang="en-GB" dirty="0">
                <a:hlinkClick r:id="rId3"/>
              </a:rPr>
              <a:t>Wikipedia</a:t>
            </a:r>
            <a:r>
              <a:rPr lang="en-GB" dirty="0"/>
              <a:t> page that contains every international </a:t>
            </a:r>
          </a:p>
          <a:p>
            <a:pPr marL="0" indent="0">
              <a:lnSpc>
                <a:spcPct val="50000"/>
              </a:lnSpc>
              <a:buNone/>
            </a:pPr>
            <a:r>
              <a:rPr lang="en-GB" dirty="0"/>
              <a:t>player we can find!</a:t>
            </a:r>
          </a:p>
          <a:p>
            <a:pPr marL="0" indent="0">
              <a:lnSpc>
                <a:spcPct val="50000"/>
              </a:lnSpc>
              <a:buNone/>
            </a:pPr>
            <a:endParaRPr lang="en-US" dirty="0"/>
          </a:p>
        </p:txBody>
      </p:sp>
      <p:graphicFrame>
        <p:nvGraphicFramePr>
          <p:cNvPr id="11" name="דיאגרמה 10">
            <a:extLst>
              <a:ext uri="{FF2B5EF4-FFF2-40B4-BE49-F238E27FC236}">
                <a16:creationId xmlns:a16="http://schemas.microsoft.com/office/drawing/2014/main" id="{91FBDDE2-A915-47A6-A981-921C779968FA}"/>
              </a:ext>
            </a:extLst>
          </p:cNvPr>
          <p:cNvGraphicFramePr/>
          <p:nvPr>
            <p:extLst>
              <p:ext uri="{D42A27DB-BD31-4B8C-83A1-F6EECF244321}">
                <p14:modId xmlns:p14="http://schemas.microsoft.com/office/powerpoint/2010/main" val="2592913999"/>
              </p:ext>
            </p:extLst>
          </p:nvPr>
        </p:nvGraphicFramePr>
        <p:xfrm>
          <a:off x="6568674" y="2325518"/>
          <a:ext cx="5382534" cy="5218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300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Outside USA – number of players</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16</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5" name="מציין מיקום תוכן 4">
            <a:extLst>
              <a:ext uri="{FF2B5EF4-FFF2-40B4-BE49-F238E27FC236}">
                <a16:creationId xmlns:a16="http://schemas.microsoft.com/office/drawing/2014/main" id="{A3F3384E-215F-48F0-AB34-89C952C0A9DE}"/>
              </a:ext>
            </a:extLst>
          </p:cNvPr>
          <p:cNvSpPr>
            <a:spLocks noGrp="1"/>
          </p:cNvSpPr>
          <p:nvPr>
            <p:ph idx="1"/>
          </p:nvPr>
        </p:nvSpPr>
        <p:spPr>
          <a:xfrm>
            <a:off x="366346" y="1888076"/>
            <a:ext cx="6881081" cy="4050792"/>
          </a:xfrm>
        </p:spPr>
        <p:txBody>
          <a:bodyPr>
            <a:normAutofit fontScale="92500" lnSpcReduction="20000"/>
          </a:bodyPr>
          <a:lstStyle/>
          <a:p>
            <a:r>
              <a:rPr lang="en-GB" dirty="0"/>
              <a:t> Canada has produced the most players, with 38. </a:t>
            </a:r>
          </a:p>
          <a:p>
            <a:r>
              <a:rPr lang="en-GB" dirty="0"/>
              <a:t>From European countries, France have produced 30 players, respectively. Among trans-continental countries, Russia and 13 players. </a:t>
            </a:r>
          </a:p>
          <a:p>
            <a:r>
              <a:rPr lang="en-GB" dirty="0"/>
              <a:t>From South American countries, Brazil has produced 16 players. </a:t>
            </a:r>
          </a:p>
          <a:p>
            <a:r>
              <a:rPr lang="en-GB" dirty="0"/>
              <a:t>From African countries, Senegal has produced 11 players and Nigeria has produced 17 players. </a:t>
            </a:r>
          </a:p>
          <a:p>
            <a:r>
              <a:rPr lang="en-GB" dirty="0"/>
              <a:t>Australia has produced 25 players.</a:t>
            </a:r>
          </a:p>
          <a:p>
            <a:r>
              <a:rPr lang="en-GB" dirty="0"/>
              <a:t>China has produced six players. </a:t>
            </a:r>
          </a:p>
          <a:p>
            <a:r>
              <a:rPr lang="en-GB" dirty="0"/>
              <a:t>At least 76 players have come from the former Yugoslavia (Bosnia, Croatia, Montenegro, Serbia, Slovenia, and North Macedonia). </a:t>
            </a:r>
          </a:p>
          <a:p>
            <a:pPr marL="0" indent="0">
              <a:buNone/>
            </a:pPr>
            <a:r>
              <a:rPr lang="en-GB" sz="1200" dirty="0"/>
              <a:t>*on our database</a:t>
            </a:r>
            <a:endParaRPr lang="en-US" sz="1200" dirty="0"/>
          </a:p>
        </p:txBody>
      </p:sp>
      <p:pic>
        <p:nvPicPr>
          <p:cNvPr id="6" name="תמונה 5">
            <a:extLst>
              <a:ext uri="{FF2B5EF4-FFF2-40B4-BE49-F238E27FC236}">
                <a16:creationId xmlns:a16="http://schemas.microsoft.com/office/drawing/2014/main" id="{4611F48A-636F-4C40-A4DE-B3FD0DAF0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005" y="1988084"/>
            <a:ext cx="4915083" cy="3093869"/>
          </a:xfrm>
          <a:prstGeom prst="rect">
            <a:avLst/>
          </a:prstGeom>
        </p:spPr>
      </p:pic>
    </p:spTree>
    <p:extLst>
      <p:ext uri="{BB962C8B-B14F-4D97-AF65-F5344CB8AC3E}">
        <p14:creationId xmlns:p14="http://schemas.microsoft.com/office/powerpoint/2010/main" val="271957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Outside USA – stats</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17</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5" name="מציין מיקום תוכן 4">
            <a:extLst>
              <a:ext uri="{FF2B5EF4-FFF2-40B4-BE49-F238E27FC236}">
                <a16:creationId xmlns:a16="http://schemas.microsoft.com/office/drawing/2014/main" id="{A3F3384E-215F-48F0-AB34-89C952C0A9DE}"/>
              </a:ext>
            </a:extLst>
          </p:cNvPr>
          <p:cNvSpPr>
            <a:spLocks noGrp="1"/>
          </p:cNvSpPr>
          <p:nvPr>
            <p:ph idx="1"/>
          </p:nvPr>
        </p:nvSpPr>
        <p:spPr>
          <a:xfrm>
            <a:off x="366346" y="1888076"/>
            <a:ext cx="11395886" cy="4050792"/>
          </a:xfrm>
        </p:spPr>
        <p:txBody>
          <a:bodyPr/>
          <a:lstStyle/>
          <a:p>
            <a:r>
              <a:rPr lang="en-GB" dirty="0"/>
              <a:t> 15.51% of the players in the NBA from 1981 are non-US (497 of 3088)</a:t>
            </a:r>
          </a:p>
          <a:p>
            <a:r>
              <a:rPr lang="en-GB" dirty="0"/>
              <a:t>9.45% of the </a:t>
            </a:r>
            <a:r>
              <a:rPr lang="en-GB" dirty="0" err="1"/>
              <a:t>the</a:t>
            </a:r>
            <a:r>
              <a:rPr lang="en-GB" dirty="0"/>
              <a:t> non-US players won a personal awards (almost like the US players - 10.11%, 262 of 2591)</a:t>
            </a:r>
          </a:p>
          <a:p>
            <a:r>
              <a:rPr lang="en-GB" dirty="0"/>
              <a:t>6 Awards per USA player (1573), 5 to non-US player (235)</a:t>
            </a:r>
          </a:p>
          <a:p>
            <a:r>
              <a:rPr lang="en-GB" dirty="0"/>
              <a:t>Germany has the highest amount of awards – 35</a:t>
            </a:r>
          </a:p>
          <a:p>
            <a:r>
              <a:rPr lang="en-GB" dirty="0"/>
              <a:t>France has the most prized players - 4</a:t>
            </a:r>
          </a:p>
          <a:p>
            <a:pPr marL="0" indent="0">
              <a:buNone/>
            </a:pPr>
            <a:endParaRPr lang="en-GB" dirty="0"/>
          </a:p>
          <a:p>
            <a:pPr marL="0" indent="0">
              <a:buNone/>
            </a:pPr>
            <a:r>
              <a:rPr lang="en-GB" sz="1200" dirty="0"/>
              <a:t>*on our database</a:t>
            </a:r>
            <a:endParaRPr lang="en-US" sz="1200" dirty="0"/>
          </a:p>
        </p:txBody>
      </p:sp>
    </p:spTree>
    <p:extLst>
      <p:ext uri="{BB962C8B-B14F-4D97-AF65-F5344CB8AC3E}">
        <p14:creationId xmlns:p14="http://schemas.microsoft.com/office/powerpoint/2010/main" val="72964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18</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pic>
        <p:nvPicPr>
          <p:cNvPr id="13" name="מציין מיקום תוכן 2">
            <a:hlinkClick r:id="rId3" action="ppaction://hlinksldjump"/>
            <a:extLst>
              <a:ext uri="{FF2B5EF4-FFF2-40B4-BE49-F238E27FC236}">
                <a16:creationId xmlns:a16="http://schemas.microsoft.com/office/drawing/2014/main" id="{79DD8774-78B7-4585-9D4E-9C6459B19687}"/>
              </a:ext>
            </a:extLst>
          </p:cNvPr>
          <p:cNvPicPr>
            <a:picLocks noChangeAspect="1"/>
          </p:cNvPicPr>
          <p:nvPr/>
        </p:nvPicPr>
        <p:blipFill rotWithShape="1">
          <a:blip r:embed="rId4"/>
          <a:srcRect r="50078" b="48930"/>
          <a:stretch/>
        </p:blipFill>
        <p:spPr>
          <a:xfrm>
            <a:off x="3662767" y="1952416"/>
            <a:ext cx="3054438" cy="2069000"/>
          </a:xfrm>
          <a:prstGeom prst="rect">
            <a:avLst/>
          </a:prstGeom>
        </p:spPr>
      </p:pic>
      <p:pic>
        <p:nvPicPr>
          <p:cNvPr id="14" name="מציין מיקום תוכן 2">
            <a:hlinkClick r:id="rId5" action="ppaction://hlinksldjump"/>
            <a:extLst>
              <a:ext uri="{FF2B5EF4-FFF2-40B4-BE49-F238E27FC236}">
                <a16:creationId xmlns:a16="http://schemas.microsoft.com/office/drawing/2014/main" id="{03DC56FA-63CD-4E1C-8863-1DA2513DAD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5766" y="1952416"/>
            <a:ext cx="3054438" cy="2030121"/>
          </a:xfrm>
          <a:prstGeom prst="rect">
            <a:avLst/>
          </a:prstGeom>
        </p:spPr>
      </p:pic>
      <p:pic>
        <p:nvPicPr>
          <p:cNvPr id="15" name="מציין מיקום תוכן 2">
            <a:hlinkClick r:id="rId7" action="ppaction://hlinksldjump"/>
            <a:extLst>
              <a:ext uri="{FF2B5EF4-FFF2-40B4-BE49-F238E27FC236}">
                <a16:creationId xmlns:a16="http://schemas.microsoft.com/office/drawing/2014/main" id="{4CA2CF97-E80B-40E0-B4BD-00C24AC8868D}"/>
              </a:ext>
            </a:extLst>
          </p:cNvPr>
          <p:cNvPicPr>
            <a:picLocks noChangeAspect="1"/>
          </p:cNvPicPr>
          <p:nvPr/>
        </p:nvPicPr>
        <p:blipFill rotWithShape="1">
          <a:blip r:embed="rId4"/>
          <a:srcRect t="50057" r="50660"/>
          <a:stretch/>
        </p:blipFill>
        <p:spPr>
          <a:xfrm>
            <a:off x="3662767" y="4021416"/>
            <a:ext cx="3018820" cy="2023330"/>
          </a:xfrm>
          <a:prstGeom prst="rect">
            <a:avLst/>
          </a:prstGeom>
        </p:spPr>
      </p:pic>
      <p:pic>
        <p:nvPicPr>
          <p:cNvPr id="16" name="מציין מיקום תוכן 2">
            <a:hlinkClick r:id="rId8" action="ppaction://hlinksldjump"/>
            <a:extLst>
              <a:ext uri="{FF2B5EF4-FFF2-40B4-BE49-F238E27FC236}">
                <a16:creationId xmlns:a16="http://schemas.microsoft.com/office/drawing/2014/main" id="{585D4B7F-3EA6-4955-B2C5-24C70849ED41}"/>
              </a:ext>
            </a:extLst>
          </p:cNvPr>
          <p:cNvPicPr>
            <a:picLocks noChangeAspect="1"/>
          </p:cNvPicPr>
          <p:nvPr/>
        </p:nvPicPr>
        <p:blipFill rotWithShape="1">
          <a:blip r:embed="rId4"/>
          <a:srcRect l="50305" t="49768"/>
          <a:stretch/>
        </p:blipFill>
        <p:spPr>
          <a:xfrm>
            <a:off x="6909686" y="4009693"/>
            <a:ext cx="3040518" cy="2035053"/>
          </a:xfrm>
          <a:prstGeom prst="rect">
            <a:avLst/>
          </a:prstGeom>
        </p:spPr>
      </p:pic>
    </p:spTree>
    <p:extLst>
      <p:ext uri="{BB962C8B-B14F-4D97-AF65-F5344CB8AC3E}">
        <p14:creationId xmlns:p14="http://schemas.microsoft.com/office/powerpoint/2010/main" val="730248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6734430"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19</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1069848" y="2121408"/>
            <a:ext cx="6245352" cy="4050792"/>
          </a:xfrm>
        </p:spPr>
        <p:txBody>
          <a:bodyPr>
            <a:normAutofit/>
          </a:bodyPr>
          <a:lstStyle/>
          <a:p>
            <a:pPr marL="0" indent="0">
              <a:buNone/>
            </a:pPr>
            <a:r>
              <a:rPr lang="en-GB" sz="1600" dirty="0"/>
              <a:t>The NBA has evolved over the years and is very much a different game than it was in the showtime Lakers days or even just a decade ago. Despite not a whole lot changing in terms of rules and teams in the past 10 seasons, we have seen a huge shift in the way the game is being played and the results coming from this style of basketball</a:t>
            </a:r>
          </a:p>
          <a:p>
            <a:pPr marL="0" indent="0">
              <a:buNone/>
            </a:pPr>
            <a:r>
              <a:rPr lang="en-GB" sz="1600" dirty="0"/>
              <a:t>The advancement of the three-point shot has increased the speed at which the game is being played, this is seen with the increase in quicker possessions</a:t>
            </a:r>
            <a:endParaRPr lang="en-US" sz="1600" dirty="0"/>
          </a:p>
          <a:p>
            <a:pPr marL="0" indent="0">
              <a:buNone/>
            </a:pPr>
            <a:r>
              <a:rPr lang="en-US" sz="1600" dirty="0"/>
              <a:t>We can easily see that the amount of points scored by team is on the rise from 2003. Which shows that the pace of the game got faster</a:t>
            </a:r>
          </a:p>
          <a:p>
            <a:endParaRPr lang="en-IL" sz="1600" dirty="0"/>
          </a:p>
        </p:txBody>
      </p:sp>
      <p:pic>
        <p:nvPicPr>
          <p:cNvPr id="8" name="מציין מיקום תוכן 2">
            <a:extLst>
              <a:ext uri="{FF2B5EF4-FFF2-40B4-BE49-F238E27FC236}">
                <a16:creationId xmlns:a16="http://schemas.microsoft.com/office/drawing/2014/main" id="{9EB80F43-B51C-4163-AC76-0238608B5595}"/>
              </a:ext>
            </a:extLst>
          </p:cNvPr>
          <p:cNvPicPr>
            <a:picLocks noChangeAspect="1"/>
          </p:cNvPicPr>
          <p:nvPr/>
        </p:nvPicPr>
        <p:blipFill rotWithShape="1">
          <a:blip r:embed="rId3"/>
          <a:srcRect r="50078" b="48930"/>
          <a:stretch/>
        </p:blipFill>
        <p:spPr>
          <a:xfrm>
            <a:off x="7232444" y="73060"/>
            <a:ext cx="4718763" cy="3196372"/>
          </a:xfrm>
          <a:prstGeom prst="rect">
            <a:avLst/>
          </a:prstGeom>
        </p:spPr>
      </p:pic>
      <p:sp>
        <p:nvSpPr>
          <p:cNvPr id="9" name="חץ: מעוקל למעלה 8">
            <a:hlinkClick r:id="rId4" action="ppaction://hlinksldjump"/>
            <a:extLst>
              <a:ext uri="{FF2B5EF4-FFF2-40B4-BE49-F238E27FC236}">
                <a16:creationId xmlns:a16="http://schemas.microsoft.com/office/drawing/2014/main" id="{87F44CF6-06C8-4E45-8C68-058B19EB37E7}"/>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218824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1F6B20-7AD2-4FE4-A909-27410DABFA36}"/>
              </a:ext>
            </a:extLst>
          </p:cNvPr>
          <p:cNvSpPr>
            <a:spLocks noGrp="1"/>
          </p:cNvSpPr>
          <p:nvPr>
            <p:ph type="title"/>
          </p:nvPr>
        </p:nvSpPr>
        <p:spPr/>
        <p:txBody>
          <a:bodyPr/>
          <a:lstStyle/>
          <a:p>
            <a:r>
              <a:rPr lang="en-US" dirty="0"/>
              <a:t>students</a:t>
            </a:r>
            <a:endParaRPr lang="en-IL" dirty="0"/>
          </a:p>
        </p:txBody>
      </p:sp>
      <p:sp>
        <p:nvSpPr>
          <p:cNvPr id="3" name="מציין מיקום תוכן 2">
            <a:extLst>
              <a:ext uri="{FF2B5EF4-FFF2-40B4-BE49-F238E27FC236}">
                <a16:creationId xmlns:a16="http://schemas.microsoft.com/office/drawing/2014/main" id="{06CC036B-5985-46C3-9E78-22C41E8E0FE2}"/>
              </a:ext>
            </a:extLst>
          </p:cNvPr>
          <p:cNvSpPr>
            <a:spLocks noGrp="1"/>
          </p:cNvSpPr>
          <p:nvPr>
            <p:ph idx="1"/>
          </p:nvPr>
        </p:nvSpPr>
        <p:spPr/>
        <p:txBody>
          <a:bodyPr/>
          <a:lstStyle/>
          <a:p>
            <a:r>
              <a:rPr lang="en-US" dirty="0"/>
              <a:t>Moshe Gotam – 303029250</a:t>
            </a:r>
          </a:p>
          <a:p>
            <a:r>
              <a:rPr lang="en-US" dirty="0"/>
              <a:t>Miki Teplitsky - 315613414</a:t>
            </a:r>
            <a:endParaRPr lang="en-IL" dirty="0"/>
          </a:p>
        </p:txBody>
      </p:sp>
      <p:sp>
        <p:nvSpPr>
          <p:cNvPr id="4" name="מציין מיקום של מספר שקופית 3">
            <a:extLst>
              <a:ext uri="{FF2B5EF4-FFF2-40B4-BE49-F238E27FC236}">
                <a16:creationId xmlns:a16="http://schemas.microsoft.com/office/drawing/2014/main" id="{D8A17F2D-B7F6-4BEF-AEA5-7F07BAA48274}"/>
              </a:ext>
            </a:extLst>
          </p:cNvPr>
          <p:cNvSpPr>
            <a:spLocks noGrp="1"/>
          </p:cNvSpPr>
          <p:nvPr>
            <p:ph type="sldNum" sz="quarter" idx="12"/>
          </p:nvPr>
        </p:nvSpPr>
        <p:spPr/>
        <p:txBody>
          <a:bodyPr/>
          <a:lstStyle/>
          <a:p>
            <a:fld id="{9D76D3D2-DA57-46D7-857A-F57748E77705}" type="slidenum">
              <a:rPr lang="en-IL" smtClean="0"/>
              <a:t>2</a:t>
            </a:fld>
            <a:endParaRPr lang="en-IL"/>
          </a:p>
        </p:txBody>
      </p:sp>
    </p:spTree>
    <p:extLst>
      <p:ext uri="{BB962C8B-B14F-4D97-AF65-F5344CB8AC3E}">
        <p14:creationId xmlns:p14="http://schemas.microsoft.com/office/powerpoint/2010/main" val="121763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מציין מיקום תוכן 2">
            <a:hlinkClick r:id="rId2" action="ppaction://hlinksldjump"/>
            <a:extLst>
              <a:ext uri="{FF2B5EF4-FFF2-40B4-BE49-F238E27FC236}">
                <a16:creationId xmlns:a16="http://schemas.microsoft.com/office/drawing/2014/main" id="{61466CF7-986F-44D3-BD7D-10E794D25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09" y="134604"/>
            <a:ext cx="4536605" cy="3015238"/>
          </a:xfrm>
          <a:prstGeom prst="rect">
            <a:avLst/>
          </a:prstGeom>
        </p:spPr>
      </p:pic>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6938186"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20</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1069848" y="2121408"/>
            <a:ext cx="6298106" cy="4050792"/>
          </a:xfrm>
        </p:spPr>
        <p:txBody>
          <a:bodyPr>
            <a:normAutofit/>
          </a:bodyPr>
          <a:lstStyle/>
          <a:p>
            <a:pPr marL="0" indent="0">
              <a:buNone/>
            </a:pPr>
            <a:r>
              <a:rPr lang="en-GB" sz="1600" dirty="0"/>
              <a:t>It may not be obvious, but the 3-point line continues to change the sport today. </a:t>
            </a:r>
          </a:p>
          <a:p>
            <a:pPr marL="0" indent="0">
              <a:buNone/>
            </a:pPr>
            <a:r>
              <a:rPr lang="en-GB" sz="1600" dirty="0"/>
              <a:t>In addition to the players continuing to improve, the utilization of the shot continues to evolve as well. Since the introduction of the 3-point line in the 1980–81 season, 3-point attempts and 3-point percentages have steadily risen while 2-point shots per game have decreased.</a:t>
            </a:r>
            <a:endParaRPr lang="en-IL" sz="1600" dirty="0"/>
          </a:p>
        </p:txBody>
      </p:sp>
      <p:sp>
        <p:nvSpPr>
          <p:cNvPr id="10" name="חץ: מעוקל למעלה 9">
            <a:hlinkClick r:id="rId5" action="ppaction://hlinksldjump"/>
            <a:extLst>
              <a:ext uri="{FF2B5EF4-FFF2-40B4-BE49-F238E27FC236}">
                <a16:creationId xmlns:a16="http://schemas.microsoft.com/office/drawing/2014/main" id="{E7BE2CF3-F46C-45C0-BFDE-29DD0CF9D813}"/>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2887432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627E201-ADE7-483C-811E-7A752B7AE993}"/>
              </a:ext>
            </a:extLst>
          </p:cNvPr>
          <p:cNvSpPr>
            <a:spLocks noGrp="1"/>
          </p:cNvSpPr>
          <p:nvPr>
            <p:ph type="sldNum" sz="quarter" idx="12"/>
          </p:nvPr>
        </p:nvSpPr>
        <p:spPr/>
        <p:txBody>
          <a:bodyPr/>
          <a:lstStyle/>
          <a:p>
            <a:fld id="{9D76D3D2-DA57-46D7-857A-F57748E77705}" type="slidenum">
              <a:rPr lang="en-IL" smtClean="0"/>
              <a:t>21</a:t>
            </a:fld>
            <a:endParaRPr lang="en-IL"/>
          </a:p>
        </p:txBody>
      </p:sp>
      <p:pic>
        <p:nvPicPr>
          <p:cNvPr id="5" name="תמונה 4">
            <a:extLst>
              <a:ext uri="{FF2B5EF4-FFF2-40B4-BE49-F238E27FC236}">
                <a16:creationId xmlns:a16="http://schemas.microsoft.com/office/drawing/2014/main" id="{12BBB12E-782A-465D-9D14-BCBD9DF57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844" y="0"/>
            <a:ext cx="7182312" cy="6858000"/>
          </a:xfrm>
          <a:prstGeom prst="rect">
            <a:avLst/>
          </a:prstGeom>
        </p:spPr>
      </p:pic>
      <p:sp>
        <p:nvSpPr>
          <p:cNvPr id="6" name="חץ: מעוקל למעלה 5">
            <a:hlinkClick r:id="rId3" action="ppaction://hlinksldjump"/>
            <a:extLst>
              <a:ext uri="{FF2B5EF4-FFF2-40B4-BE49-F238E27FC236}">
                <a16:creationId xmlns:a16="http://schemas.microsoft.com/office/drawing/2014/main" id="{5BA245B2-7E6C-41C4-94B1-1C8BCD36B399}"/>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3543957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6877043"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22</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1069848" y="2121408"/>
            <a:ext cx="6057687" cy="4050792"/>
          </a:xfrm>
        </p:spPr>
        <p:txBody>
          <a:bodyPr/>
          <a:lstStyle/>
          <a:p>
            <a:r>
              <a:rPr lang="en-US" dirty="0"/>
              <a:t>Even thought the game speed increased it didn’t affect the height of the players</a:t>
            </a:r>
          </a:p>
          <a:p>
            <a:r>
              <a:rPr lang="en-US" dirty="0"/>
              <a:t>In matter of fact, the height of the players have increased and we can even see the </a:t>
            </a:r>
            <a:r>
              <a:rPr lang="en-US" dirty="0">
                <a:hlinkClick r:id="rId3" action="ppaction://hlinksldjump"/>
              </a:rPr>
              <a:t>Center</a:t>
            </a:r>
            <a:r>
              <a:rPr lang="en-US" dirty="0"/>
              <a:t> players shot a 3-point shots today</a:t>
            </a:r>
            <a:endParaRPr lang="en-IL" dirty="0"/>
          </a:p>
        </p:txBody>
      </p:sp>
      <p:sp>
        <p:nvSpPr>
          <p:cNvPr id="9" name="חץ: מעוקל למעלה 8">
            <a:hlinkClick r:id="rId4" action="ppaction://hlinksldjump"/>
            <a:extLst>
              <a:ext uri="{FF2B5EF4-FFF2-40B4-BE49-F238E27FC236}">
                <a16:creationId xmlns:a16="http://schemas.microsoft.com/office/drawing/2014/main" id="{6E5FE105-8A4F-4953-8565-896974579047}"/>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pic>
        <p:nvPicPr>
          <p:cNvPr id="10" name="מציין מיקום תוכן 2">
            <a:extLst>
              <a:ext uri="{FF2B5EF4-FFF2-40B4-BE49-F238E27FC236}">
                <a16:creationId xmlns:a16="http://schemas.microsoft.com/office/drawing/2014/main" id="{FC6EBE69-3B5B-4979-B4E9-5EA596ADC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297" y="99917"/>
            <a:ext cx="4695056" cy="3142658"/>
          </a:xfrm>
          <a:prstGeom prst="rect">
            <a:avLst/>
          </a:prstGeom>
        </p:spPr>
      </p:pic>
    </p:spTree>
    <p:extLst>
      <p:ext uri="{BB962C8B-B14F-4D97-AF65-F5344CB8AC3E}">
        <p14:creationId xmlns:p14="http://schemas.microsoft.com/office/powerpoint/2010/main" val="1562048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445401"/>
            <a:ext cx="6558261"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23</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749667" y="1848846"/>
            <a:ext cx="4954880" cy="4050792"/>
          </a:xfrm>
        </p:spPr>
        <p:txBody>
          <a:bodyPr/>
          <a:lstStyle/>
          <a:p>
            <a:r>
              <a:rPr lang="en-US" dirty="0"/>
              <a:t>Center in the 90s didn’t even shoot 3 but a we can see started in the last 15 years</a:t>
            </a:r>
          </a:p>
          <a:p>
            <a:r>
              <a:rPr lang="en-US" dirty="0"/>
              <a:t>The center position became more mobile, smaller players that do a lot more</a:t>
            </a:r>
            <a:endParaRPr lang="en-IL" dirty="0"/>
          </a:p>
        </p:txBody>
      </p:sp>
      <p:sp>
        <p:nvSpPr>
          <p:cNvPr id="9" name="חץ: מעוקל למעלה 8">
            <a:hlinkClick r:id="rId3" action="ppaction://hlinksldjump"/>
            <a:extLst>
              <a:ext uri="{FF2B5EF4-FFF2-40B4-BE49-F238E27FC236}">
                <a16:creationId xmlns:a16="http://schemas.microsoft.com/office/drawing/2014/main" id="{6E5FE105-8A4F-4953-8565-896974579047}"/>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pic>
        <p:nvPicPr>
          <p:cNvPr id="10" name="מציין מיקום תוכן 2">
            <a:extLst>
              <a:ext uri="{FF2B5EF4-FFF2-40B4-BE49-F238E27FC236}">
                <a16:creationId xmlns:a16="http://schemas.microsoft.com/office/drawing/2014/main" id="{FC6EBE69-3B5B-4979-B4E9-5EA596ADC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608" y="486749"/>
            <a:ext cx="4872600" cy="3303772"/>
          </a:xfrm>
          <a:prstGeom prst="rect">
            <a:avLst/>
          </a:prstGeom>
        </p:spPr>
      </p:pic>
      <p:pic>
        <p:nvPicPr>
          <p:cNvPr id="3" name="תמונה 2">
            <a:extLst>
              <a:ext uri="{FF2B5EF4-FFF2-40B4-BE49-F238E27FC236}">
                <a16:creationId xmlns:a16="http://schemas.microsoft.com/office/drawing/2014/main" id="{BEB47CD4-7764-422C-A726-7F352BABF982}"/>
              </a:ext>
            </a:extLst>
          </p:cNvPr>
          <p:cNvPicPr>
            <a:picLocks noChangeAspect="1"/>
          </p:cNvPicPr>
          <p:nvPr/>
        </p:nvPicPr>
        <p:blipFill>
          <a:blip r:embed="rId5"/>
          <a:stretch>
            <a:fillRect/>
          </a:stretch>
        </p:blipFill>
        <p:spPr>
          <a:xfrm>
            <a:off x="2327147" y="3537156"/>
            <a:ext cx="4946897" cy="3247784"/>
          </a:xfrm>
          <a:prstGeom prst="rect">
            <a:avLst/>
          </a:prstGeom>
        </p:spPr>
      </p:pic>
    </p:spTree>
    <p:extLst>
      <p:ext uri="{BB962C8B-B14F-4D97-AF65-F5344CB8AC3E}">
        <p14:creationId xmlns:p14="http://schemas.microsoft.com/office/powerpoint/2010/main" val="1783354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6927377"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24</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1069848" y="2121408"/>
            <a:ext cx="6174449" cy="4050792"/>
          </a:xfrm>
        </p:spPr>
        <p:txBody>
          <a:bodyPr/>
          <a:lstStyle/>
          <a:p>
            <a:r>
              <a:rPr lang="en-US" dirty="0"/>
              <a:t>We can see that NBA teams are trying their best to have a better efficient field goal percentage</a:t>
            </a:r>
          </a:p>
          <a:p>
            <a:r>
              <a:rPr lang="en-US" dirty="0"/>
              <a:t>The efficient field goal is increasing steadily each year</a:t>
            </a:r>
            <a:endParaRPr lang="en-IL" dirty="0"/>
          </a:p>
        </p:txBody>
      </p:sp>
      <p:sp>
        <p:nvSpPr>
          <p:cNvPr id="9" name="חץ: מעוקל למעלה 8">
            <a:hlinkClick r:id="rId3" action="ppaction://hlinksldjump"/>
            <a:extLst>
              <a:ext uri="{FF2B5EF4-FFF2-40B4-BE49-F238E27FC236}">
                <a16:creationId xmlns:a16="http://schemas.microsoft.com/office/drawing/2014/main" id="{BCB95848-A802-4D66-A5AD-41FB10DE4564}"/>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pic>
        <p:nvPicPr>
          <p:cNvPr id="10" name="מציין מיקום תוכן 2">
            <a:extLst>
              <a:ext uri="{FF2B5EF4-FFF2-40B4-BE49-F238E27FC236}">
                <a16:creationId xmlns:a16="http://schemas.microsoft.com/office/drawing/2014/main" id="{6CD98058-1CF0-45C9-85E1-DB8851C28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297" y="99955"/>
            <a:ext cx="4695056" cy="3142581"/>
          </a:xfrm>
          <a:prstGeom prst="rect">
            <a:avLst/>
          </a:prstGeom>
        </p:spPr>
      </p:pic>
    </p:spTree>
    <p:extLst>
      <p:ext uri="{BB962C8B-B14F-4D97-AF65-F5344CB8AC3E}">
        <p14:creationId xmlns:p14="http://schemas.microsoft.com/office/powerpoint/2010/main" val="116547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How the game has changed?</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25</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מציין מיקום תוכן 5">
            <a:extLst>
              <a:ext uri="{FF2B5EF4-FFF2-40B4-BE49-F238E27FC236}">
                <a16:creationId xmlns:a16="http://schemas.microsoft.com/office/drawing/2014/main" id="{65B2AEF8-61D6-4C36-8728-E11BBDDB37DD}"/>
              </a:ext>
            </a:extLst>
          </p:cNvPr>
          <p:cNvSpPr>
            <a:spLocks noGrp="1"/>
          </p:cNvSpPr>
          <p:nvPr>
            <p:ph idx="1"/>
          </p:nvPr>
        </p:nvSpPr>
        <p:spPr>
          <a:xfrm>
            <a:off x="1069848" y="2121408"/>
            <a:ext cx="10058400" cy="4050792"/>
          </a:xfrm>
        </p:spPr>
        <p:txBody>
          <a:bodyPr/>
          <a:lstStyle/>
          <a:p>
            <a:r>
              <a:rPr lang="en-US" dirty="0"/>
              <a:t>To conclude, the players are higher(in average), have a better “scoring” percentage, faster, and as far as we can see, making the game much more exciting</a:t>
            </a:r>
          </a:p>
          <a:p>
            <a:endParaRPr lang="en-IL" dirty="0"/>
          </a:p>
        </p:txBody>
      </p:sp>
    </p:spTree>
    <p:extLst>
      <p:ext uri="{BB962C8B-B14F-4D97-AF65-F5344CB8AC3E}">
        <p14:creationId xmlns:p14="http://schemas.microsoft.com/office/powerpoint/2010/main" val="221589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Draft pick ~ performance?</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26</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5" name="מציין מיקום תוכן 4">
            <a:extLst>
              <a:ext uri="{FF2B5EF4-FFF2-40B4-BE49-F238E27FC236}">
                <a16:creationId xmlns:a16="http://schemas.microsoft.com/office/drawing/2014/main" id="{A3F3384E-215F-48F0-AB34-89C952C0A9DE}"/>
              </a:ext>
            </a:extLst>
          </p:cNvPr>
          <p:cNvSpPr>
            <a:spLocks noGrp="1"/>
          </p:cNvSpPr>
          <p:nvPr>
            <p:ph idx="1"/>
          </p:nvPr>
        </p:nvSpPr>
        <p:spPr>
          <a:xfrm>
            <a:off x="366346" y="1888076"/>
            <a:ext cx="7327040" cy="4050792"/>
          </a:xfrm>
        </p:spPr>
        <p:txBody>
          <a:bodyPr/>
          <a:lstStyle/>
          <a:p>
            <a:pPr>
              <a:lnSpc>
                <a:spcPct val="100000"/>
              </a:lnSpc>
              <a:spcBef>
                <a:spcPts val="50"/>
              </a:spcBef>
              <a:spcAft>
                <a:spcPts val="50"/>
              </a:spcAft>
            </a:pPr>
            <a:r>
              <a:rPr lang="en-GB" dirty="0"/>
              <a:t>How Basketball Coaches and Recruiters Evaluate Players?</a:t>
            </a:r>
          </a:p>
          <a:p>
            <a:pPr marL="0" indent="0">
              <a:lnSpc>
                <a:spcPct val="100000"/>
              </a:lnSpc>
              <a:spcBef>
                <a:spcPts val="50"/>
              </a:spcBef>
              <a:spcAft>
                <a:spcPts val="50"/>
              </a:spcAft>
              <a:buNone/>
            </a:pPr>
            <a:r>
              <a:rPr lang="en-GB" dirty="0"/>
              <a:t>They look a certain parameters</a:t>
            </a:r>
          </a:p>
          <a:p>
            <a:pPr lvl="1">
              <a:lnSpc>
                <a:spcPct val="100000"/>
              </a:lnSpc>
              <a:spcBef>
                <a:spcPts val="50"/>
              </a:spcBef>
              <a:spcAft>
                <a:spcPts val="50"/>
              </a:spcAft>
            </a:pPr>
            <a:r>
              <a:rPr lang="en-US" dirty="0"/>
              <a:t>Height/Weight </a:t>
            </a:r>
          </a:p>
          <a:p>
            <a:pPr lvl="1">
              <a:lnSpc>
                <a:spcPct val="100000"/>
              </a:lnSpc>
              <a:spcBef>
                <a:spcPts val="50"/>
              </a:spcBef>
              <a:spcAft>
                <a:spcPts val="50"/>
              </a:spcAft>
            </a:pPr>
            <a:r>
              <a:rPr lang="en-US" dirty="0"/>
              <a:t>Athletic ability </a:t>
            </a:r>
          </a:p>
          <a:p>
            <a:pPr lvl="1">
              <a:lnSpc>
                <a:spcPct val="100000"/>
              </a:lnSpc>
              <a:spcBef>
                <a:spcPts val="50"/>
              </a:spcBef>
              <a:spcAft>
                <a:spcPts val="50"/>
              </a:spcAft>
            </a:pPr>
            <a:r>
              <a:rPr lang="en-US" dirty="0"/>
              <a:t>Understanding of the game </a:t>
            </a:r>
          </a:p>
          <a:p>
            <a:pPr lvl="1">
              <a:lnSpc>
                <a:spcPct val="100000"/>
              </a:lnSpc>
              <a:spcBef>
                <a:spcPts val="50"/>
              </a:spcBef>
              <a:spcAft>
                <a:spcPts val="50"/>
              </a:spcAft>
            </a:pPr>
            <a:r>
              <a:rPr lang="en-US" dirty="0"/>
              <a:t>Plays the game hard </a:t>
            </a:r>
          </a:p>
          <a:p>
            <a:pPr lvl="1">
              <a:lnSpc>
                <a:spcPct val="100000"/>
              </a:lnSpc>
              <a:spcBef>
                <a:spcPts val="50"/>
              </a:spcBef>
              <a:spcAft>
                <a:spcPts val="50"/>
              </a:spcAft>
            </a:pPr>
            <a:r>
              <a:rPr lang="en-US" dirty="0"/>
              <a:t>Fundamentals</a:t>
            </a:r>
          </a:p>
          <a:p>
            <a:pPr lvl="1">
              <a:lnSpc>
                <a:spcPct val="100000"/>
              </a:lnSpc>
              <a:spcBef>
                <a:spcPts val="50"/>
              </a:spcBef>
              <a:spcAft>
                <a:spcPts val="50"/>
              </a:spcAft>
            </a:pPr>
            <a:r>
              <a:rPr lang="en-US" dirty="0"/>
              <a:t>Potential</a:t>
            </a:r>
          </a:p>
          <a:p>
            <a:pPr>
              <a:lnSpc>
                <a:spcPct val="100000"/>
              </a:lnSpc>
              <a:spcBef>
                <a:spcPts val="50"/>
              </a:spcBef>
              <a:spcAft>
                <a:spcPts val="50"/>
              </a:spcAft>
            </a:pPr>
            <a:endParaRPr lang="en-US" dirty="0"/>
          </a:p>
          <a:p>
            <a:pPr>
              <a:lnSpc>
                <a:spcPct val="100000"/>
              </a:lnSpc>
              <a:spcBef>
                <a:spcPts val="50"/>
              </a:spcBef>
              <a:spcAft>
                <a:spcPts val="50"/>
              </a:spcAft>
            </a:pPr>
            <a:r>
              <a:rPr lang="en-US" dirty="0"/>
              <a:t>Let’s see if we can find a potential in players using the data we have</a:t>
            </a:r>
          </a:p>
          <a:p>
            <a:pPr marL="0" indent="0">
              <a:lnSpc>
                <a:spcPct val="100000"/>
              </a:lnSpc>
              <a:spcBef>
                <a:spcPts val="50"/>
              </a:spcBef>
              <a:spcAft>
                <a:spcPts val="50"/>
              </a:spcAft>
              <a:buNone/>
            </a:pPr>
            <a:endParaRPr lang="en-US" dirty="0"/>
          </a:p>
        </p:txBody>
      </p:sp>
      <p:pic>
        <p:nvPicPr>
          <p:cNvPr id="3" name="תמונה 2">
            <a:extLst>
              <a:ext uri="{FF2B5EF4-FFF2-40B4-BE49-F238E27FC236}">
                <a16:creationId xmlns:a16="http://schemas.microsoft.com/office/drawing/2014/main" id="{08828CCF-56A2-4FF0-9508-9046CEF19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530" y="1673628"/>
            <a:ext cx="4636470" cy="4525639"/>
          </a:xfrm>
          <a:prstGeom prst="rect">
            <a:avLst/>
          </a:prstGeom>
        </p:spPr>
      </p:pic>
    </p:spTree>
    <p:extLst>
      <p:ext uri="{BB962C8B-B14F-4D97-AF65-F5344CB8AC3E}">
        <p14:creationId xmlns:p14="http://schemas.microsoft.com/office/powerpoint/2010/main" val="2054056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a:lstStyle/>
          <a:p>
            <a:r>
              <a:rPr lang="en-US" dirty="0"/>
              <a:t>NCAA~ NBA?</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27</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5" name="מציין מיקום תוכן 4">
            <a:extLst>
              <a:ext uri="{FF2B5EF4-FFF2-40B4-BE49-F238E27FC236}">
                <a16:creationId xmlns:a16="http://schemas.microsoft.com/office/drawing/2014/main" id="{A3F3384E-215F-48F0-AB34-89C952C0A9DE}"/>
              </a:ext>
            </a:extLst>
          </p:cNvPr>
          <p:cNvSpPr>
            <a:spLocks noGrp="1"/>
          </p:cNvSpPr>
          <p:nvPr>
            <p:ph idx="1"/>
          </p:nvPr>
        </p:nvSpPr>
        <p:spPr>
          <a:xfrm>
            <a:off x="366346" y="1888076"/>
            <a:ext cx="11468100" cy="4050792"/>
          </a:xfrm>
        </p:spPr>
        <p:txBody>
          <a:bodyPr/>
          <a:lstStyle/>
          <a:p>
            <a:pPr>
              <a:lnSpc>
                <a:spcPct val="100000"/>
              </a:lnSpc>
            </a:pPr>
            <a:r>
              <a:rPr lang="en-US" dirty="0"/>
              <a:t>We scraped data about 2019 mock draft to find the top 100 draft prospects </a:t>
            </a:r>
          </a:p>
          <a:p>
            <a:pPr>
              <a:lnSpc>
                <a:spcPct val="100000"/>
              </a:lnSpc>
            </a:pPr>
            <a:r>
              <a:rPr lang="en-US" dirty="0"/>
              <a:t>We merge the data with the NCAA data </a:t>
            </a:r>
          </a:p>
          <a:p>
            <a:pPr>
              <a:lnSpc>
                <a:spcPct val="100000"/>
              </a:lnSpc>
            </a:pPr>
            <a:r>
              <a:rPr lang="en-US" dirty="0"/>
              <a:t>We used a few clustering and supervised learning algorithms to try and predict the tier of the players in the his NBA career</a:t>
            </a:r>
          </a:p>
          <a:p>
            <a:pPr>
              <a:lnSpc>
                <a:spcPct val="50000"/>
              </a:lnSpc>
            </a:pPr>
            <a:endParaRPr lang="en-US" dirty="0"/>
          </a:p>
        </p:txBody>
      </p:sp>
    </p:spTree>
    <p:extLst>
      <p:ext uri="{BB962C8B-B14F-4D97-AF65-F5344CB8AC3E}">
        <p14:creationId xmlns:p14="http://schemas.microsoft.com/office/powerpoint/2010/main" val="4266456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4B57626-CD6B-4764-8510-AC753F4D094D}"/>
              </a:ext>
            </a:extLst>
          </p:cNvPr>
          <p:cNvSpPr>
            <a:spLocks noGrp="1"/>
          </p:cNvSpPr>
          <p:nvPr>
            <p:ph idx="1"/>
          </p:nvPr>
        </p:nvSpPr>
        <p:spPr/>
        <p:txBody>
          <a:bodyPr/>
          <a:lstStyle/>
          <a:p>
            <a:r>
              <a:rPr lang="en-US" dirty="0"/>
              <a:t>To help us rank the player we will use </a:t>
            </a:r>
            <a:r>
              <a:rPr lang="en-US" dirty="0">
                <a:solidFill>
                  <a:srgbClr val="FF0000"/>
                </a:solidFill>
              </a:rPr>
              <a:t>K-Means</a:t>
            </a:r>
            <a:r>
              <a:rPr lang="en-US" dirty="0"/>
              <a:t>, we will split the players to 5 tiers (clusters)</a:t>
            </a:r>
          </a:p>
          <a:p>
            <a:r>
              <a:rPr lang="en-US" dirty="0"/>
              <a:t>The </a:t>
            </a:r>
            <a:r>
              <a:rPr lang="en-US" dirty="0">
                <a:solidFill>
                  <a:srgbClr val="FF0000"/>
                </a:solidFill>
              </a:rPr>
              <a:t>X</a:t>
            </a:r>
            <a:r>
              <a:rPr lang="en-US" dirty="0"/>
              <a:t> is all the stats of the player, from years in the league to point per game and total awards</a:t>
            </a:r>
          </a:p>
          <a:p>
            <a:r>
              <a:rPr lang="en-US" dirty="0"/>
              <a:t>After the K-Means we organized the tiers of the players by an ascending order.</a:t>
            </a:r>
          </a:p>
        </p:txBody>
      </p:sp>
      <p:sp>
        <p:nvSpPr>
          <p:cNvPr id="4" name="מציין מיקום של מספר שקופית 3">
            <a:extLst>
              <a:ext uri="{FF2B5EF4-FFF2-40B4-BE49-F238E27FC236}">
                <a16:creationId xmlns:a16="http://schemas.microsoft.com/office/drawing/2014/main" id="{04E85A6E-6696-41B3-8A8D-89B378B43B83}"/>
              </a:ext>
            </a:extLst>
          </p:cNvPr>
          <p:cNvSpPr>
            <a:spLocks noGrp="1"/>
          </p:cNvSpPr>
          <p:nvPr>
            <p:ph type="sldNum" sz="quarter" idx="12"/>
          </p:nvPr>
        </p:nvSpPr>
        <p:spPr/>
        <p:txBody>
          <a:bodyPr/>
          <a:lstStyle/>
          <a:p>
            <a:fld id="{9D76D3D2-DA57-46D7-857A-F57748E77705}" type="slidenum">
              <a:rPr lang="en-IL" smtClean="0"/>
              <a:t>28</a:t>
            </a:fld>
            <a:endParaRPr lang="en-IL"/>
          </a:p>
        </p:txBody>
      </p:sp>
      <p:sp>
        <p:nvSpPr>
          <p:cNvPr id="5" name="כותרת 1">
            <a:extLst>
              <a:ext uri="{FF2B5EF4-FFF2-40B4-BE49-F238E27FC236}">
                <a16:creationId xmlns:a16="http://schemas.microsoft.com/office/drawing/2014/main" id="{34B1E37A-F6AA-4227-AC15-563D459EA7C5}"/>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כותרת 1">
            <a:extLst>
              <a:ext uri="{FF2B5EF4-FFF2-40B4-BE49-F238E27FC236}">
                <a16:creationId xmlns:a16="http://schemas.microsoft.com/office/drawing/2014/main" id="{295267FC-1537-490B-B282-C6CE4C7E230D}"/>
              </a:ext>
            </a:extLst>
          </p:cNvPr>
          <p:cNvSpPr>
            <a:spLocks noGrp="1"/>
          </p:cNvSpPr>
          <p:nvPr>
            <p:ph type="title"/>
          </p:nvPr>
        </p:nvSpPr>
        <p:spPr>
          <a:xfrm>
            <a:off x="429768" y="529291"/>
            <a:ext cx="10058400" cy="1609344"/>
          </a:xfrm>
        </p:spPr>
        <p:txBody>
          <a:bodyPr vert="horz" lIns="91440" tIns="45720" rIns="91440" bIns="45720" rtlCol="0" anchor="ctr">
            <a:normAutofit/>
          </a:bodyPr>
          <a:lstStyle/>
          <a:p>
            <a:r>
              <a:rPr lang="en-US" sz="4800" dirty="0"/>
              <a:t>Clustering </a:t>
            </a:r>
            <a:endParaRPr lang="en-IL" sz="4800" dirty="0"/>
          </a:p>
        </p:txBody>
      </p:sp>
    </p:spTree>
    <p:extLst>
      <p:ext uri="{BB962C8B-B14F-4D97-AF65-F5344CB8AC3E}">
        <p14:creationId xmlns:p14="http://schemas.microsoft.com/office/powerpoint/2010/main" val="2108292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3522E608-08EA-4D3A-BD8B-69B604681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355" y="861352"/>
            <a:ext cx="1905000" cy="1905000"/>
          </a:xfrm>
          <a:prstGeom prst="rect">
            <a:avLst/>
          </a:prstGeom>
        </p:spPr>
      </p:pic>
      <p:pic>
        <p:nvPicPr>
          <p:cNvPr id="19" name="תמונה 18">
            <a:extLst>
              <a:ext uri="{FF2B5EF4-FFF2-40B4-BE49-F238E27FC236}">
                <a16:creationId xmlns:a16="http://schemas.microsoft.com/office/drawing/2014/main" id="{93216705-1F73-46BB-A767-7C070B98581D}"/>
              </a:ext>
            </a:extLst>
          </p:cNvPr>
          <p:cNvPicPr>
            <a:picLocks noChangeAspect="1"/>
          </p:cNvPicPr>
          <p:nvPr/>
        </p:nvPicPr>
        <p:blipFill rotWithShape="1">
          <a:blip r:embed="rId3">
            <a:extLst>
              <a:ext uri="{28A0092B-C50C-407E-A947-70E740481C1C}">
                <a14:useLocalDpi xmlns:a14="http://schemas.microsoft.com/office/drawing/2010/main" val="0"/>
              </a:ext>
            </a:extLst>
          </a:blip>
          <a:srcRect l="27245" r="13604"/>
          <a:stretch/>
        </p:blipFill>
        <p:spPr>
          <a:xfrm>
            <a:off x="6096000" y="858050"/>
            <a:ext cx="1951383" cy="4753596"/>
          </a:xfrm>
          <a:prstGeom prst="rect">
            <a:avLst/>
          </a:prstGeom>
        </p:spPr>
      </p:pic>
      <p:pic>
        <p:nvPicPr>
          <p:cNvPr id="15" name="תמונה 14">
            <a:extLst>
              <a:ext uri="{FF2B5EF4-FFF2-40B4-BE49-F238E27FC236}">
                <a16:creationId xmlns:a16="http://schemas.microsoft.com/office/drawing/2014/main" id="{A07CCA53-977B-458B-911E-5D1499F7B05A}"/>
              </a:ext>
            </a:extLst>
          </p:cNvPr>
          <p:cNvPicPr>
            <a:picLocks noChangeAspect="1"/>
          </p:cNvPicPr>
          <p:nvPr/>
        </p:nvPicPr>
        <p:blipFill rotWithShape="1">
          <a:blip r:embed="rId4">
            <a:extLst>
              <a:ext uri="{28A0092B-C50C-407E-A947-70E740481C1C}">
                <a14:useLocalDpi xmlns:a14="http://schemas.microsoft.com/office/drawing/2010/main" val="0"/>
              </a:ext>
            </a:extLst>
          </a:blip>
          <a:srcRect r="15292"/>
          <a:stretch/>
        </p:blipFill>
        <p:spPr>
          <a:xfrm>
            <a:off x="9136838" y="733553"/>
            <a:ext cx="2663750" cy="4598125"/>
          </a:xfrm>
          <a:prstGeom prst="rect">
            <a:avLst/>
          </a:prstGeom>
        </p:spPr>
      </p:pic>
      <p:pic>
        <p:nvPicPr>
          <p:cNvPr id="13" name="תמונה 12">
            <a:extLst>
              <a:ext uri="{FF2B5EF4-FFF2-40B4-BE49-F238E27FC236}">
                <a16:creationId xmlns:a16="http://schemas.microsoft.com/office/drawing/2014/main" id="{C7160026-AE15-45FC-96F3-AEC6088A3BC9}"/>
              </a:ext>
            </a:extLst>
          </p:cNvPr>
          <p:cNvPicPr>
            <a:picLocks noChangeAspect="1"/>
          </p:cNvPicPr>
          <p:nvPr/>
        </p:nvPicPr>
        <p:blipFill rotWithShape="1">
          <a:blip r:embed="rId5">
            <a:extLst>
              <a:ext uri="{28A0092B-C50C-407E-A947-70E740481C1C}">
                <a14:useLocalDpi xmlns:a14="http://schemas.microsoft.com/office/drawing/2010/main" val="0"/>
              </a:ext>
            </a:extLst>
          </a:blip>
          <a:srcRect l="6640" r="45745"/>
          <a:stretch/>
        </p:blipFill>
        <p:spPr>
          <a:xfrm>
            <a:off x="7689995" y="752347"/>
            <a:ext cx="2149744" cy="5372100"/>
          </a:xfrm>
          <a:prstGeom prst="rect">
            <a:avLst/>
          </a:prstGeom>
        </p:spPr>
      </p:pic>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429768" y="529291"/>
            <a:ext cx="10058400" cy="1609344"/>
          </a:xfrm>
        </p:spPr>
        <p:txBody>
          <a:bodyPr vert="horz" lIns="91440" tIns="45720" rIns="91440" bIns="45720" rtlCol="0" anchor="ctr">
            <a:normAutofit/>
          </a:bodyPr>
          <a:lstStyle/>
          <a:p>
            <a:r>
              <a:rPr lang="en-US" sz="4800" dirty="0"/>
              <a:t>Clustering - tiers </a:t>
            </a:r>
            <a:endParaRPr lang="en-IL" sz="4800"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29</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graphicFrame>
        <p:nvGraphicFramePr>
          <p:cNvPr id="6" name="טבלה 5">
            <a:extLst>
              <a:ext uri="{FF2B5EF4-FFF2-40B4-BE49-F238E27FC236}">
                <a16:creationId xmlns:a16="http://schemas.microsoft.com/office/drawing/2014/main" id="{08314B86-1F07-453F-95C0-DB9F0502A62D}"/>
              </a:ext>
            </a:extLst>
          </p:cNvPr>
          <p:cNvGraphicFramePr>
            <a:graphicFrameLocks noGrp="1"/>
          </p:cNvGraphicFramePr>
          <p:nvPr/>
        </p:nvGraphicFramePr>
        <p:xfrm>
          <a:off x="230302" y="1813852"/>
          <a:ext cx="11580714" cy="4164870"/>
        </p:xfrm>
        <a:graphic>
          <a:graphicData uri="http://schemas.openxmlformats.org/drawingml/2006/table">
            <a:tbl>
              <a:tblPr firstRow="1" firstCol="1" bandRow="1">
                <a:tableStyleId>{5C22544A-7EE6-4342-B048-85BDC9FD1C3A}</a:tableStyleId>
              </a:tblPr>
              <a:tblGrid>
                <a:gridCol w="1930119">
                  <a:extLst>
                    <a:ext uri="{9D8B030D-6E8A-4147-A177-3AD203B41FA5}">
                      <a16:colId xmlns:a16="http://schemas.microsoft.com/office/drawing/2014/main" val="1404213481"/>
                    </a:ext>
                  </a:extLst>
                </a:gridCol>
                <a:gridCol w="1930119">
                  <a:extLst>
                    <a:ext uri="{9D8B030D-6E8A-4147-A177-3AD203B41FA5}">
                      <a16:colId xmlns:a16="http://schemas.microsoft.com/office/drawing/2014/main" val="2158309174"/>
                    </a:ext>
                  </a:extLst>
                </a:gridCol>
                <a:gridCol w="1930119">
                  <a:extLst>
                    <a:ext uri="{9D8B030D-6E8A-4147-A177-3AD203B41FA5}">
                      <a16:colId xmlns:a16="http://schemas.microsoft.com/office/drawing/2014/main" val="3141848074"/>
                    </a:ext>
                  </a:extLst>
                </a:gridCol>
                <a:gridCol w="1930119">
                  <a:extLst>
                    <a:ext uri="{9D8B030D-6E8A-4147-A177-3AD203B41FA5}">
                      <a16:colId xmlns:a16="http://schemas.microsoft.com/office/drawing/2014/main" val="1894404886"/>
                    </a:ext>
                  </a:extLst>
                </a:gridCol>
                <a:gridCol w="1930119">
                  <a:extLst>
                    <a:ext uri="{9D8B030D-6E8A-4147-A177-3AD203B41FA5}">
                      <a16:colId xmlns:a16="http://schemas.microsoft.com/office/drawing/2014/main" val="2023137161"/>
                    </a:ext>
                  </a:extLst>
                </a:gridCol>
                <a:gridCol w="1930119">
                  <a:extLst>
                    <a:ext uri="{9D8B030D-6E8A-4147-A177-3AD203B41FA5}">
                      <a16:colId xmlns:a16="http://schemas.microsoft.com/office/drawing/2014/main" val="1494739203"/>
                    </a:ext>
                  </a:extLst>
                </a:gridCol>
              </a:tblGrid>
              <a:tr h="482871">
                <a:tc>
                  <a:txBody>
                    <a:bodyPr/>
                    <a:lstStyle/>
                    <a:p>
                      <a:pPr algn="ctr"/>
                      <a:endParaRPr lang="en-IL" sz="1200" dirty="0"/>
                    </a:p>
                  </a:txBody>
                  <a:tcPr anchor="ctr"/>
                </a:tc>
                <a:tc>
                  <a:txBody>
                    <a:bodyPr/>
                    <a:lstStyle/>
                    <a:p>
                      <a:pPr algn="ctr"/>
                      <a:r>
                        <a:rPr lang="en-US" sz="1200" dirty="0"/>
                        <a:t>Cluster 0 - Fillers</a:t>
                      </a:r>
                      <a:endParaRPr lang="en-IL" sz="1200" dirty="0"/>
                    </a:p>
                  </a:txBody>
                  <a:tcPr anchor="ctr"/>
                </a:tc>
                <a:tc>
                  <a:txBody>
                    <a:bodyPr/>
                    <a:lstStyle/>
                    <a:p>
                      <a:pPr algn="ctr"/>
                      <a:r>
                        <a:rPr lang="en-US" sz="1200" dirty="0"/>
                        <a:t>Cluster 1 – Role Player</a:t>
                      </a:r>
                      <a:endParaRPr lang="en-IL" sz="1200" dirty="0"/>
                    </a:p>
                  </a:txBody>
                  <a:tcPr anchor="ctr"/>
                </a:tc>
                <a:tc>
                  <a:txBody>
                    <a:bodyPr/>
                    <a:lstStyle/>
                    <a:p>
                      <a:pPr algn="ctr"/>
                      <a:r>
                        <a:rPr lang="en-US" sz="1200" dirty="0"/>
                        <a:t>Cluster 2 – Role Player – All-Star</a:t>
                      </a:r>
                      <a:endParaRPr lang="en-IL" sz="1200" dirty="0"/>
                    </a:p>
                  </a:txBody>
                  <a:tcPr anchor="ctr"/>
                </a:tc>
                <a:tc>
                  <a:txBody>
                    <a:bodyPr/>
                    <a:lstStyle/>
                    <a:p>
                      <a:pPr algn="ctr"/>
                      <a:r>
                        <a:rPr lang="en-US" sz="1200" dirty="0"/>
                        <a:t>Cluster 3 – Hall Of Fame</a:t>
                      </a:r>
                      <a:endParaRPr lang="en-IL" sz="1200" dirty="0"/>
                    </a:p>
                  </a:txBody>
                  <a:tcPr anchor="ctr"/>
                </a:tc>
                <a:tc>
                  <a:txBody>
                    <a:bodyPr/>
                    <a:lstStyle/>
                    <a:p>
                      <a:pPr algn="ctr"/>
                      <a:r>
                        <a:rPr lang="en-US" sz="1200" dirty="0"/>
                        <a:t>Cluster 4 - Legend</a:t>
                      </a:r>
                      <a:endParaRPr lang="en-IL" sz="1200" dirty="0"/>
                    </a:p>
                  </a:txBody>
                  <a:tcPr anchor="ctr"/>
                </a:tc>
                <a:extLst>
                  <a:ext uri="{0D108BD9-81ED-4DB2-BD59-A6C34878D82A}">
                    <a16:rowId xmlns:a16="http://schemas.microsoft.com/office/drawing/2014/main" val="1456811091"/>
                  </a:ext>
                </a:extLst>
              </a:tr>
              <a:tr h="482871">
                <a:tc>
                  <a:txBody>
                    <a:bodyPr/>
                    <a:lstStyle/>
                    <a:p>
                      <a:pPr algn="ctr"/>
                      <a:r>
                        <a:rPr lang="en-US" sz="1200" dirty="0"/>
                        <a:t>Number Of Players</a:t>
                      </a:r>
                      <a:endParaRPr lang="en-IL" sz="1200" dirty="0"/>
                    </a:p>
                  </a:txBody>
                  <a:tcPr anchor="ctr"/>
                </a:tc>
                <a:tc>
                  <a:txBody>
                    <a:bodyPr/>
                    <a:lstStyle/>
                    <a:p>
                      <a:pPr algn="ctr"/>
                      <a:r>
                        <a:rPr lang="en-US" sz="1200" dirty="0"/>
                        <a:t>1175</a:t>
                      </a:r>
                      <a:endParaRPr lang="en-IL" sz="1200" dirty="0"/>
                    </a:p>
                  </a:txBody>
                  <a:tcPr anchor="ctr"/>
                </a:tc>
                <a:tc>
                  <a:txBody>
                    <a:bodyPr/>
                    <a:lstStyle/>
                    <a:p>
                      <a:pPr algn="ctr"/>
                      <a:r>
                        <a:rPr lang="en-US" sz="1200" dirty="0"/>
                        <a:t>1049</a:t>
                      </a:r>
                      <a:endParaRPr lang="en-IL" sz="1200" dirty="0"/>
                    </a:p>
                  </a:txBody>
                  <a:tcPr anchor="ctr"/>
                </a:tc>
                <a:tc>
                  <a:txBody>
                    <a:bodyPr/>
                    <a:lstStyle/>
                    <a:p>
                      <a:pPr algn="ctr"/>
                      <a:r>
                        <a:rPr lang="en-US" sz="1200" dirty="0"/>
                        <a:t>494</a:t>
                      </a:r>
                      <a:endParaRPr lang="en-IL" sz="1200" dirty="0"/>
                    </a:p>
                  </a:txBody>
                  <a:tcPr anchor="ctr"/>
                </a:tc>
                <a:tc>
                  <a:txBody>
                    <a:bodyPr/>
                    <a:lstStyle/>
                    <a:p>
                      <a:pPr algn="ctr"/>
                      <a:r>
                        <a:rPr lang="en-US" sz="1200" dirty="0"/>
                        <a:t>62</a:t>
                      </a:r>
                      <a:endParaRPr lang="en-IL" sz="1200" dirty="0"/>
                    </a:p>
                  </a:txBody>
                  <a:tcPr anchor="ctr"/>
                </a:tc>
                <a:tc>
                  <a:txBody>
                    <a:bodyPr/>
                    <a:lstStyle/>
                    <a:p>
                      <a:pPr algn="ctr"/>
                      <a:r>
                        <a:rPr lang="en-US" sz="1200" dirty="0"/>
                        <a:t>9</a:t>
                      </a:r>
                      <a:endParaRPr lang="en-IL" sz="1200" dirty="0"/>
                    </a:p>
                  </a:txBody>
                  <a:tcPr anchor="ctr"/>
                </a:tc>
                <a:extLst>
                  <a:ext uri="{0D108BD9-81ED-4DB2-BD59-A6C34878D82A}">
                    <a16:rowId xmlns:a16="http://schemas.microsoft.com/office/drawing/2014/main" val="3119398648"/>
                  </a:ext>
                </a:extLst>
              </a:tr>
              <a:tr h="372231">
                <a:tc>
                  <a:txBody>
                    <a:bodyPr/>
                    <a:lstStyle/>
                    <a:p>
                      <a:pPr algn="ctr"/>
                      <a:r>
                        <a:rPr lang="en-US" sz="1200" dirty="0"/>
                        <a:t>Years Played</a:t>
                      </a:r>
                      <a:endParaRPr lang="en-IL" sz="1200" dirty="0"/>
                    </a:p>
                  </a:txBody>
                  <a:tcPr anchor="ctr"/>
                </a:tc>
                <a:tc>
                  <a:txBody>
                    <a:bodyPr/>
                    <a:lstStyle/>
                    <a:p>
                      <a:pPr algn="ctr"/>
                      <a:r>
                        <a:rPr lang="en-US" sz="1200" dirty="0"/>
                        <a:t>2</a:t>
                      </a:r>
                      <a:endParaRPr lang="en-IL" sz="1200" dirty="0"/>
                    </a:p>
                  </a:txBody>
                  <a:tcPr anchor="ctr"/>
                </a:tc>
                <a:tc>
                  <a:txBody>
                    <a:bodyPr/>
                    <a:lstStyle/>
                    <a:p>
                      <a:pPr algn="ctr"/>
                      <a:r>
                        <a:rPr lang="en-US" sz="1200" dirty="0"/>
                        <a:t>6.09</a:t>
                      </a:r>
                      <a:endParaRPr lang="en-IL" sz="1200" dirty="0"/>
                    </a:p>
                  </a:txBody>
                  <a:tcPr anchor="ctr"/>
                </a:tc>
                <a:tc>
                  <a:txBody>
                    <a:bodyPr/>
                    <a:lstStyle/>
                    <a:p>
                      <a:pPr algn="ctr"/>
                      <a:r>
                        <a:rPr lang="en-US" sz="1200" dirty="0"/>
                        <a:t>10.8</a:t>
                      </a:r>
                      <a:endParaRPr lang="en-IL" sz="1200" dirty="0"/>
                    </a:p>
                  </a:txBody>
                  <a:tcPr anchor="ctr"/>
                </a:tc>
                <a:tc>
                  <a:txBody>
                    <a:bodyPr/>
                    <a:lstStyle/>
                    <a:p>
                      <a:pPr algn="ctr"/>
                      <a:r>
                        <a:rPr lang="en-US" sz="1200" dirty="0"/>
                        <a:t>13.64</a:t>
                      </a:r>
                      <a:endParaRPr lang="en-IL" sz="1200" dirty="0"/>
                    </a:p>
                  </a:txBody>
                  <a:tcPr anchor="ctr"/>
                </a:tc>
                <a:tc>
                  <a:txBody>
                    <a:bodyPr/>
                    <a:lstStyle/>
                    <a:p>
                      <a:pPr algn="ctr"/>
                      <a:r>
                        <a:rPr lang="en-US" sz="1200" dirty="0"/>
                        <a:t>17.66</a:t>
                      </a:r>
                      <a:endParaRPr lang="en-IL" sz="1200" dirty="0"/>
                    </a:p>
                  </a:txBody>
                  <a:tcPr anchor="ctr"/>
                </a:tc>
                <a:extLst>
                  <a:ext uri="{0D108BD9-81ED-4DB2-BD59-A6C34878D82A}">
                    <a16:rowId xmlns:a16="http://schemas.microsoft.com/office/drawing/2014/main" val="3954480012"/>
                  </a:ext>
                </a:extLst>
              </a:tr>
              <a:tr h="372231">
                <a:tc>
                  <a:txBody>
                    <a:bodyPr/>
                    <a:lstStyle/>
                    <a:p>
                      <a:pPr algn="ctr"/>
                      <a:r>
                        <a:rPr lang="en-US" sz="1200" dirty="0"/>
                        <a:t>Freq Position</a:t>
                      </a:r>
                      <a:endParaRPr lang="en-IL" sz="1200" dirty="0"/>
                    </a:p>
                  </a:txBody>
                  <a:tcPr anchor="ctr"/>
                </a:tc>
                <a:tc>
                  <a:txBody>
                    <a:bodyPr/>
                    <a:lstStyle/>
                    <a:p>
                      <a:pPr algn="ctr"/>
                      <a:r>
                        <a:rPr lang="en-US" sz="1200" dirty="0"/>
                        <a:t>SG (280)</a:t>
                      </a:r>
                      <a:endParaRPr lang="en-IL" sz="1200" dirty="0"/>
                    </a:p>
                  </a:txBody>
                  <a:tcPr anchor="ctr"/>
                </a:tc>
                <a:tc>
                  <a:txBody>
                    <a:bodyPr/>
                    <a:lstStyle/>
                    <a:p>
                      <a:pPr algn="ctr"/>
                      <a:r>
                        <a:rPr lang="en-US" sz="1200" dirty="0"/>
                        <a:t>SF (217)</a:t>
                      </a:r>
                      <a:endParaRPr lang="en-IL" sz="1200" dirty="0"/>
                    </a:p>
                  </a:txBody>
                  <a:tcPr anchor="ctr"/>
                </a:tc>
                <a:tc>
                  <a:txBody>
                    <a:bodyPr/>
                    <a:lstStyle/>
                    <a:p>
                      <a:pPr algn="ctr"/>
                      <a:r>
                        <a:rPr lang="en-US" sz="1200" dirty="0"/>
                        <a:t>SG (102)</a:t>
                      </a:r>
                      <a:endParaRPr lang="en-IL" sz="1200" dirty="0"/>
                    </a:p>
                  </a:txBody>
                  <a:tcPr anchor="ctr"/>
                </a:tc>
                <a:tc>
                  <a:txBody>
                    <a:bodyPr/>
                    <a:lstStyle/>
                    <a:p>
                      <a:pPr algn="ctr"/>
                      <a:r>
                        <a:rPr lang="en-US" sz="1200" dirty="0"/>
                        <a:t>PG (16)</a:t>
                      </a:r>
                      <a:endParaRPr lang="en-IL" sz="1200" dirty="0"/>
                    </a:p>
                  </a:txBody>
                  <a:tcPr anchor="ctr"/>
                </a:tc>
                <a:tc>
                  <a:txBody>
                    <a:bodyPr/>
                    <a:lstStyle/>
                    <a:p>
                      <a:pPr algn="ctr"/>
                      <a:r>
                        <a:rPr lang="en-US" sz="1200" dirty="0"/>
                        <a:t>C (3)</a:t>
                      </a:r>
                      <a:endParaRPr lang="en-IL" sz="1200" dirty="0"/>
                    </a:p>
                  </a:txBody>
                  <a:tcPr anchor="ctr"/>
                </a:tc>
                <a:extLst>
                  <a:ext uri="{0D108BD9-81ED-4DB2-BD59-A6C34878D82A}">
                    <a16:rowId xmlns:a16="http://schemas.microsoft.com/office/drawing/2014/main" val="1857907184"/>
                  </a:ext>
                </a:extLst>
              </a:tr>
              <a:tr h="372231">
                <a:tc>
                  <a:txBody>
                    <a:bodyPr/>
                    <a:lstStyle/>
                    <a:p>
                      <a:pPr algn="ctr"/>
                      <a:r>
                        <a:rPr lang="en-US" sz="1200" dirty="0"/>
                        <a:t>Average Height</a:t>
                      </a:r>
                      <a:endParaRPr lang="en-IL" sz="1200" dirty="0"/>
                    </a:p>
                  </a:txBody>
                  <a:tcPr anchor="ctr"/>
                </a:tc>
                <a:tc>
                  <a:txBody>
                    <a:bodyPr/>
                    <a:lstStyle/>
                    <a:p>
                      <a:pPr algn="ctr"/>
                      <a:r>
                        <a:rPr lang="en-US" sz="1200" dirty="0"/>
                        <a:t>200.9</a:t>
                      </a:r>
                      <a:endParaRPr lang="en-IL" sz="1200" dirty="0"/>
                    </a:p>
                  </a:txBody>
                  <a:tcPr anchor="ctr"/>
                </a:tc>
                <a:tc>
                  <a:txBody>
                    <a:bodyPr/>
                    <a:lstStyle/>
                    <a:p>
                      <a:pPr algn="ctr"/>
                      <a:r>
                        <a:rPr lang="en-US" sz="1200" dirty="0"/>
                        <a:t>200.38</a:t>
                      </a:r>
                      <a:endParaRPr lang="en-IL" sz="1200" dirty="0"/>
                    </a:p>
                  </a:txBody>
                  <a:tcPr anchor="ctr"/>
                </a:tc>
                <a:tc>
                  <a:txBody>
                    <a:bodyPr/>
                    <a:lstStyle/>
                    <a:p>
                      <a:pPr algn="ctr"/>
                      <a:r>
                        <a:rPr lang="en-US" sz="1200" dirty="0"/>
                        <a:t>200.6</a:t>
                      </a:r>
                      <a:endParaRPr lang="en-IL" sz="1200" dirty="0"/>
                    </a:p>
                  </a:txBody>
                  <a:tcPr anchor="ctr"/>
                </a:tc>
                <a:tc>
                  <a:txBody>
                    <a:bodyPr/>
                    <a:lstStyle/>
                    <a:p>
                      <a:pPr algn="ctr"/>
                      <a:r>
                        <a:rPr lang="en-US" sz="1200" dirty="0"/>
                        <a:t>200.57</a:t>
                      </a:r>
                      <a:endParaRPr lang="en-IL"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206.86</a:t>
                      </a:r>
                      <a:endParaRPr lang="en-IL" sz="1200" dirty="0"/>
                    </a:p>
                  </a:txBody>
                  <a:tcPr anchor="ctr"/>
                </a:tc>
                <a:extLst>
                  <a:ext uri="{0D108BD9-81ED-4DB2-BD59-A6C34878D82A}">
                    <a16:rowId xmlns:a16="http://schemas.microsoft.com/office/drawing/2014/main" val="957407888"/>
                  </a:ext>
                </a:extLst>
              </a:tr>
              <a:tr h="482871">
                <a:tc>
                  <a:txBody>
                    <a:bodyPr/>
                    <a:lstStyle/>
                    <a:p>
                      <a:pPr algn="ctr"/>
                      <a:r>
                        <a:rPr lang="en-US" sz="1200" dirty="0"/>
                        <a:t>Awards Per Career</a:t>
                      </a:r>
                      <a:endParaRPr lang="en-IL" sz="1200" dirty="0"/>
                    </a:p>
                  </a:txBody>
                  <a:tcPr anchor="ctr"/>
                </a:tc>
                <a:tc>
                  <a:txBody>
                    <a:bodyPr/>
                    <a:lstStyle/>
                    <a:p>
                      <a:pPr algn="ctr"/>
                      <a:r>
                        <a:rPr lang="en-US" sz="1200" dirty="0"/>
                        <a:t>0</a:t>
                      </a:r>
                      <a:endParaRPr lang="en-IL" sz="1200" dirty="0"/>
                    </a:p>
                  </a:txBody>
                  <a:tcPr anchor="ctr"/>
                </a:tc>
                <a:tc>
                  <a:txBody>
                    <a:bodyPr/>
                    <a:lstStyle/>
                    <a:p>
                      <a:pPr algn="ctr"/>
                      <a:r>
                        <a:rPr lang="en-US" sz="1200" dirty="0"/>
                        <a:t>0.01</a:t>
                      </a:r>
                      <a:endParaRPr lang="en-IL" sz="1200" dirty="0"/>
                    </a:p>
                  </a:txBody>
                  <a:tcPr anchor="ctr"/>
                </a:tc>
                <a:tc>
                  <a:txBody>
                    <a:bodyPr/>
                    <a:lstStyle/>
                    <a:p>
                      <a:pPr algn="ctr"/>
                      <a:r>
                        <a:rPr lang="en-US" sz="1200" dirty="0"/>
                        <a:t>1.17</a:t>
                      </a:r>
                      <a:endParaRPr lang="en-IL" sz="1200" dirty="0"/>
                    </a:p>
                  </a:txBody>
                  <a:tcPr anchor="ctr"/>
                </a:tc>
                <a:tc>
                  <a:txBody>
                    <a:bodyPr/>
                    <a:lstStyle/>
                    <a:p>
                      <a:pPr algn="ctr"/>
                      <a:r>
                        <a:rPr lang="en-US" sz="1200" dirty="0"/>
                        <a:t>15.09</a:t>
                      </a:r>
                      <a:endParaRPr lang="en-IL" sz="1200" dirty="0"/>
                    </a:p>
                  </a:txBody>
                  <a:tcPr anchor="ctr"/>
                </a:tc>
                <a:tc>
                  <a:txBody>
                    <a:bodyPr/>
                    <a:lstStyle/>
                    <a:p>
                      <a:pPr algn="ctr"/>
                      <a:r>
                        <a:rPr lang="en-US" sz="1200" dirty="0"/>
                        <a:t>42.11</a:t>
                      </a:r>
                      <a:endParaRPr lang="en-IL" sz="1200" dirty="0"/>
                    </a:p>
                  </a:txBody>
                  <a:tcPr anchor="ctr"/>
                </a:tc>
                <a:extLst>
                  <a:ext uri="{0D108BD9-81ED-4DB2-BD59-A6C34878D82A}">
                    <a16:rowId xmlns:a16="http://schemas.microsoft.com/office/drawing/2014/main" val="2817830078"/>
                  </a:ext>
                </a:extLst>
              </a:tr>
              <a:tr h="372231">
                <a:tc>
                  <a:txBody>
                    <a:bodyPr/>
                    <a:lstStyle/>
                    <a:p>
                      <a:pPr algn="ctr"/>
                      <a:r>
                        <a:rPr lang="en-US" sz="1200" dirty="0"/>
                        <a:t>Games</a:t>
                      </a:r>
                      <a:endParaRPr lang="en-IL" sz="1200" dirty="0"/>
                    </a:p>
                  </a:txBody>
                  <a:tcPr anchor="ctr"/>
                </a:tc>
                <a:tc>
                  <a:txBody>
                    <a:bodyPr/>
                    <a:lstStyle/>
                    <a:p>
                      <a:pPr algn="ctr"/>
                      <a:r>
                        <a:rPr lang="en-US" sz="1200" dirty="0"/>
                        <a:t>50.6</a:t>
                      </a:r>
                      <a:endParaRPr lang="en-IL" sz="1200" dirty="0"/>
                    </a:p>
                  </a:txBody>
                  <a:tcPr anchor="ctr"/>
                </a:tc>
                <a:tc>
                  <a:txBody>
                    <a:bodyPr/>
                    <a:lstStyle/>
                    <a:p>
                      <a:pPr algn="ctr"/>
                      <a:r>
                        <a:rPr lang="en-US" sz="1200" dirty="0"/>
                        <a:t>344</a:t>
                      </a:r>
                      <a:endParaRPr lang="en-IL" sz="1200" dirty="0"/>
                    </a:p>
                  </a:txBody>
                  <a:tcPr anchor="ctr"/>
                </a:tc>
                <a:tc>
                  <a:txBody>
                    <a:bodyPr/>
                    <a:lstStyle/>
                    <a:p>
                      <a:pPr algn="ctr"/>
                      <a:r>
                        <a:rPr lang="en-US" sz="1200" dirty="0"/>
                        <a:t>753.18</a:t>
                      </a:r>
                      <a:endParaRPr lang="en-IL" sz="1200" dirty="0"/>
                    </a:p>
                  </a:txBody>
                  <a:tcPr anchor="ctr"/>
                </a:tc>
                <a:tc>
                  <a:txBody>
                    <a:bodyPr/>
                    <a:lstStyle/>
                    <a:p>
                      <a:pPr algn="ctr"/>
                      <a:r>
                        <a:rPr lang="en-US" sz="1200" dirty="0"/>
                        <a:t>906.12</a:t>
                      </a:r>
                      <a:endParaRPr lang="en-IL" sz="1200" dirty="0"/>
                    </a:p>
                  </a:txBody>
                  <a:tcPr anchor="ctr"/>
                </a:tc>
                <a:tc>
                  <a:txBody>
                    <a:bodyPr/>
                    <a:lstStyle/>
                    <a:p>
                      <a:pPr algn="ctr"/>
                      <a:r>
                        <a:rPr lang="en-US" sz="1200" dirty="0"/>
                        <a:t>149.22</a:t>
                      </a:r>
                      <a:endParaRPr lang="en-IL" sz="1200" dirty="0"/>
                    </a:p>
                  </a:txBody>
                  <a:tcPr anchor="ctr"/>
                </a:tc>
                <a:extLst>
                  <a:ext uri="{0D108BD9-81ED-4DB2-BD59-A6C34878D82A}">
                    <a16:rowId xmlns:a16="http://schemas.microsoft.com/office/drawing/2014/main" val="1875039780"/>
                  </a:ext>
                </a:extLst>
              </a:tr>
              <a:tr h="372231">
                <a:tc>
                  <a:txBody>
                    <a:bodyPr/>
                    <a:lstStyle/>
                    <a:p>
                      <a:pPr algn="ctr"/>
                      <a:r>
                        <a:rPr lang="en-US" sz="1200" dirty="0"/>
                        <a:t>Minutes</a:t>
                      </a:r>
                      <a:endParaRPr lang="en-IL" sz="1200" dirty="0"/>
                    </a:p>
                  </a:txBody>
                  <a:tcPr anchor="ctr"/>
                </a:tc>
                <a:tc>
                  <a:txBody>
                    <a:bodyPr/>
                    <a:lstStyle/>
                    <a:p>
                      <a:pPr algn="ctr"/>
                      <a:r>
                        <a:rPr lang="en-US" sz="1200" dirty="0"/>
                        <a:t>7.9</a:t>
                      </a:r>
                      <a:endParaRPr lang="en-IL" sz="1200" dirty="0"/>
                    </a:p>
                  </a:txBody>
                  <a:tcPr anchor="ctr"/>
                </a:tc>
                <a:tc>
                  <a:txBody>
                    <a:bodyPr/>
                    <a:lstStyle/>
                    <a:p>
                      <a:pPr algn="ctr"/>
                      <a:r>
                        <a:rPr lang="en-US" sz="1200" dirty="0"/>
                        <a:t>17.85</a:t>
                      </a:r>
                      <a:endParaRPr lang="en-IL" sz="1200" dirty="0"/>
                    </a:p>
                  </a:txBody>
                  <a:tcPr anchor="ctr"/>
                </a:tc>
                <a:tc>
                  <a:txBody>
                    <a:bodyPr/>
                    <a:lstStyle/>
                    <a:p>
                      <a:pPr algn="ctr"/>
                      <a:r>
                        <a:rPr lang="en-US" sz="1200" dirty="0"/>
                        <a:t>28.16</a:t>
                      </a:r>
                      <a:endParaRPr lang="en-IL" sz="1200" dirty="0"/>
                    </a:p>
                  </a:txBody>
                  <a:tcPr anchor="ctr"/>
                </a:tc>
                <a:tc>
                  <a:txBody>
                    <a:bodyPr/>
                    <a:lstStyle/>
                    <a:p>
                      <a:pPr algn="ctr"/>
                      <a:r>
                        <a:rPr lang="en-US" sz="1200" dirty="0"/>
                        <a:t>33.58</a:t>
                      </a:r>
                      <a:endParaRPr lang="en-IL" sz="1200" dirty="0"/>
                    </a:p>
                  </a:txBody>
                  <a:tcPr anchor="ctr"/>
                </a:tc>
                <a:tc>
                  <a:txBody>
                    <a:bodyPr/>
                    <a:lstStyle/>
                    <a:p>
                      <a:pPr algn="ctr"/>
                      <a:r>
                        <a:rPr lang="en-US" sz="1200" dirty="0"/>
                        <a:t>36.66</a:t>
                      </a:r>
                      <a:endParaRPr lang="en-IL" sz="1200" dirty="0"/>
                    </a:p>
                  </a:txBody>
                  <a:tcPr anchor="ctr"/>
                </a:tc>
                <a:extLst>
                  <a:ext uri="{0D108BD9-81ED-4DB2-BD59-A6C34878D82A}">
                    <a16:rowId xmlns:a16="http://schemas.microsoft.com/office/drawing/2014/main" val="1019108425"/>
                  </a:ext>
                </a:extLst>
              </a:tr>
              <a:tr h="482871">
                <a:tc>
                  <a:txBody>
                    <a:bodyPr/>
                    <a:lstStyle/>
                    <a:p>
                      <a:pPr algn="ctr"/>
                      <a:r>
                        <a:rPr lang="en-US" sz="1200" dirty="0"/>
                        <a:t>Points Per Game</a:t>
                      </a:r>
                      <a:endParaRPr lang="en-IL" sz="1200" dirty="0"/>
                    </a:p>
                  </a:txBody>
                  <a:tcPr anchor="ctr"/>
                </a:tc>
                <a:tc>
                  <a:txBody>
                    <a:bodyPr/>
                    <a:lstStyle/>
                    <a:p>
                      <a:pPr algn="ctr"/>
                      <a:r>
                        <a:rPr lang="en-US" sz="1200" dirty="0"/>
                        <a:t>2.44</a:t>
                      </a:r>
                      <a:endParaRPr lang="en-IL" sz="1200" dirty="0"/>
                    </a:p>
                  </a:txBody>
                  <a:tcPr anchor="ctr"/>
                </a:tc>
                <a:tc>
                  <a:txBody>
                    <a:bodyPr/>
                    <a:lstStyle/>
                    <a:p>
                      <a:pPr algn="ctr"/>
                      <a:r>
                        <a:rPr lang="en-US" sz="1200" dirty="0"/>
                        <a:t>6.33</a:t>
                      </a:r>
                      <a:endParaRPr lang="en-IL" sz="1200" dirty="0"/>
                    </a:p>
                  </a:txBody>
                  <a:tcPr anchor="ctr"/>
                </a:tc>
                <a:tc>
                  <a:txBody>
                    <a:bodyPr/>
                    <a:lstStyle/>
                    <a:p>
                      <a:pPr algn="ctr"/>
                      <a:r>
                        <a:rPr lang="en-US" sz="1200" dirty="0"/>
                        <a:t>12.46</a:t>
                      </a:r>
                      <a:endParaRPr lang="en-IL" sz="1200" dirty="0"/>
                    </a:p>
                  </a:txBody>
                  <a:tcPr anchor="ctr"/>
                </a:tc>
                <a:tc>
                  <a:txBody>
                    <a:bodyPr/>
                    <a:lstStyle/>
                    <a:p>
                      <a:pPr algn="ctr"/>
                      <a:r>
                        <a:rPr lang="en-US" sz="1200" dirty="0"/>
                        <a:t>18.37</a:t>
                      </a:r>
                      <a:endParaRPr lang="en-IL" sz="1200" dirty="0"/>
                    </a:p>
                  </a:txBody>
                  <a:tcPr anchor="ctr"/>
                </a:tc>
                <a:tc>
                  <a:txBody>
                    <a:bodyPr/>
                    <a:lstStyle/>
                    <a:p>
                      <a:pPr algn="ctr"/>
                      <a:r>
                        <a:rPr lang="en-US" sz="1200" dirty="0"/>
                        <a:t>24.27</a:t>
                      </a:r>
                      <a:endParaRPr lang="en-IL" sz="1200" dirty="0"/>
                    </a:p>
                  </a:txBody>
                  <a:tcPr anchor="ctr"/>
                </a:tc>
                <a:extLst>
                  <a:ext uri="{0D108BD9-81ED-4DB2-BD59-A6C34878D82A}">
                    <a16:rowId xmlns:a16="http://schemas.microsoft.com/office/drawing/2014/main" val="1119120763"/>
                  </a:ext>
                </a:extLst>
              </a:tr>
              <a:tr h="372231">
                <a:tc>
                  <a:txBody>
                    <a:bodyPr/>
                    <a:lstStyle/>
                    <a:p>
                      <a:pPr algn="ctr"/>
                      <a:r>
                        <a:rPr lang="en-US" sz="1200" dirty="0"/>
                        <a:t>PIR</a:t>
                      </a:r>
                      <a:endParaRPr lang="en-IL" sz="1200" dirty="0"/>
                    </a:p>
                  </a:txBody>
                  <a:tcPr anchor="ctr"/>
                </a:tc>
                <a:tc>
                  <a:txBody>
                    <a:bodyPr/>
                    <a:lstStyle/>
                    <a:p>
                      <a:pPr algn="ctr"/>
                      <a:r>
                        <a:rPr lang="en-US" sz="1200" dirty="0"/>
                        <a:t>1.5</a:t>
                      </a:r>
                      <a:endParaRPr lang="en-IL" sz="1200" dirty="0"/>
                    </a:p>
                  </a:txBody>
                  <a:tcPr anchor="ctr"/>
                </a:tc>
                <a:tc>
                  <a:txBody>
                    <a:bodyPr/>
                    <a:lstStyle/>
                    <a:p>
                      <a:pPr algn="ctr"/>
                      <a:r>
                        <a:rPr lang="en-US" sz="1200" dirty="0"/>
                        <a:t>5.35</a:t>
                      </a:r>
                      <a:endParaRPr lang="en-IL" sz="1200" dirty="0"/>
                    </a:p>
                  </a:txBody>
                  <a:tcPr anchor="ctr"/>
                </a:tc>
                <a:tc>
                  <a:txBody>
                    <a:bodyPr/>
                    <a:lstStyle/>
                    <a:p>
                      <a:pPr algn="ctr"/>
                      <a:r>
                        <a:rPr lang="en-US" sz="1200" dirty="0"/>
                        <a:t>11.2</a:t>
                      </a:r>
                      <a:endParaRPr lang="en-IL" sz="1200" dirty="0"/>
                    </a:p>
                  </a:txBody>
                  <a:tcPr anchor="ctr"/>
                </a:tc>
                <a:tc>
                  <a:txBody>
                    <a:bodyPr/>
                    <a:lstStyle/>
                    <a:p>
                      <a:pPr algn="ctr"/>
                      <a:r>
                        <a:rPr lang="en-US" sz="1200" dirty="0"/>
                        <a:t>17.72</a:t>
                      </a:r>
                      <a:endParaRPr lang="en-IL" sz="1200" dirty="0"/>
                    </a:p>
                  </a:txBody>
                  <a:tcPr anchor="ctr"/>
                </a:tc>
                <a:tc>
                  <a:txBody>
                    <a:bodyPr/>
                    <a:lstStyle/>
                    <a:p>
                      <a:pPr algn="ctr"/>
                      <a:r>
                        <a:rPr lang="en-US" sz="1200" dirty="0"/>
                        <a:t>23.54</a:t>
                      </a:r>
                      <a:endParaRPr lang="en-IL" sz="1200" dirty="0"/>
                    </a:p>
                  </a:txBody>
                  <a:tcPr anchor="ctr"/>
                </a:tc>
                <a:extLst>
                  <a:ext uri="{0D108BD9-81ED-4DB2-BD59-A6C34878D82A}">
                    <a16:rowId xmlns:a16="http://schemas.microsoft.com/office/drawing/2014/main" val="3660487163"/>
                  </a:ext>
                </a:extLst>
              </a:tr>
            </a:tbl>
          </a:graphicData>
        </a:graphic>
      </p:graphicFrame>
    </p:spTree>
    <p:extLst>
      <p:ext uri="{BB962C8B-B14F-4D97-AF65-F5344CB8AC3E}">
        <p14:creationId xmlns:p14="http://schemas.microsoft.com/office/powerpoint/2010/main" val="195062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E95B9C9-6CB2-42E8-A127-5791D200E2C7}"/>
              </a:ext>
            </a:extLst>
          </p:cNvPr>
          <p:cNvSpPr>
            <a:spLocks noGrp="1"/>
          </p:cNvSpPr>
          <p:nvPr>
            <p:ph type="title"/>
          </p:nvPr>
        </p:nvSpPr>
        <p:spPr>
          <a:xfrm>
            <a:off x="1066800" y="127261"/>
            <a:ext cx="10058400" cy="1609344"/>
          </a:xfrm>
        </p:spPr>
        <p:txBody>
          <a:bodyPr/>
          <a:lstStyle/>
          <a:p>
            <a:r>
              <a:rPr lang="en-US" dirty="0"/>
              <a:t>Project Breakdown</a:t>
            </a:r>
          </a:p>
        </p:txBody>
      </p:sp>
      <p:sp>
        <p:nvSpPr>
          <p:cNvPr id="4" name="מציין מיקום של מספר שקופית 3">
            <a:extLst>
              <a:ext uri="{FF2B5EF4-FFF2-40B4-BE49-F238E27FC236}">
                <a16:creationId xmlns:a16="http://schemas.microsoft.com/office/drawing/2014/main" id="{57768BC4-F755-415E-86F1-96A54E8509E8}"/>
              </a:ext>
            </a:extLst>
          </p:cNvPr>
          <p:cNvSpPr>
            <a:spLocks noGrp="1"/>
          </p:cNvSpPr>
          <p:nvPr>
            <p:ph type="sldNum" sz="quarter" idx="12"/>
          </p:nvPr>
        </p:nvSpPr>
        <p:spPr/>
        <p:txBody>
          <a:bodyPr/>
          <a:lstStyle/>
          <a:p>
            <a:fld id="{9D76D3D2-DA57-46D7-857A-F57748E77705}" type="slidenum">
              <a:rPr lang="en-IL" smtClean="0"/>
              <a:t>3</a:t>
            </a:fld>
            <a:endParaRPr lang="en-IL"/>
          </a:p>
        </p:txBody>
      </p:sp>
      <p:graphicFrame>
        <p:nvGraphicFramePr>
          <p:cNvPr id="5" name="מציין מיקום תוכן 4">
            <a:extLst>
              <a:ext uri="{FF2B5EF4-FFF2-40B4-BE49-F238E27FC236}">
                <a16:creationId xmlns:a16="http://schemas.microsoft.com/office/drawing/2014/main" id="{615E4E8D-6B0C-467E-B000-B8B382D477FA}"/>
              </a:ext>
            </a:extLst>
          </p:cNvPr>
          <p:cNvGraphicFramePr>
            <a:graphicFrameLocks noGrp="1"/>
          </p:cNvGraphicFramePr>
          <p:nvPr>
            <p:ph idx="1"/>
            <p:extLst>
              <p:ext uri="{D42A27DB-BD31-4B8C-83A1-F6EECF244321}">
                <p14:modId xmlns:p14="http://schemas.microsoft.com/office/powerpoint/2010/main" val="750654444"/>
              </p:ext>
            </p:extLst>
          </p:nvPr>
        </p:nvGraphicFramePr>
        <p:xfrm>
          <a:off x="243281" y="1317073"/>
          <a:ext cx="11484528" cy="4855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273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4B57626-CD6B-4764-8510-AC753F4D094D}"/>
              </a:ext>
            </a:extLst>
          </p:cNvPr>
          <p:cNvSpPr>
            <a:spLocks noGrp="1"/>
          </p:cNvSpPr>
          <p:nvPr>
            <p:ph idx="1"/>
          </p:nvPr>
        </p:nvSpPr>
        <p:spPr/>
        <p:txBody>
          <a:bodyPr/>
          <a:lstStyle/>
          <a:p>
            <a:r>
              <a:rPr lang="en-GB" dirty="0"/>
              <a:t>To try visually and explicitly represent decisions and decision making we tried to make a decision tree </a:t>
            </a:r>
          </a:p>
          <a:p>
            <a:r>
              <a:rPr lang="en-GB" dirty="0"/>
              <a:t>The decision tree that was generated was too big – too much information(?)</a:t>
            </a:r>
            <a:endParaRPr lang="en-US" dirty="0"/>
          </a:p>
        </p:txBody>
      </p:sp>
      <p:sp>
        <p:nvSpPr>
          <p:cNvPr id="4" name="מציין מיקום של מספר שקופית 3">
            <a:extLst>
              <a:ext uri="{FF2B5EF4-FFF2-40B4-BE49-F238E27FC236}">
                <a16:creationId xmlns:a16="http://schemas.microsoft.com/office/drawing/2014/main" id="{04E85A6E-6696-41B3-8A8D-89B378B43B83}"/>
              </a:ext>
            </a:extLst>
          </p:cNvPr>
          <p:cNvSpPr>
            <a:spLocks noGrp="1"/>
          </p:cNvSpPr>
          <p:nvPr>
            <p:ph type="sldNum" sz="quarter" idx="12"/>
          </p:nvPr>
        </p:nvSpPr>
        <p:spPr/>
        <p:txBody>
          <a:bodyPr/>
          <a:lstStyle/>
          <a:p>
            <a:fld id="{9D76D3D2-DA57-46D7-857A-F57748E77705}" type="slidenum">
              <a:rPr lang="en-IL" smtClean="0"/>
              <a:t>30</a:t>
            </a:fld>
            <a:endParaRPr lang="en-IL"/>
          </a:p>
        </p:txBody>
      </p:sp>
      <p:sp>
        <p:nvSpPr>
          <p:cNvPr id="5" name="כותרת 1">
            <a:extLst>
              <a:ext uri="{FF2B5EF4-FFF2-40B4-BE49-F238E27FC236}">
                <a16:creationId xmlns:a16="http://schemas.microsoft.com/office/drawing/2014/main" id="{34B1E37A-F6AA-4227-AC15-563D459EA7C5}"/>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כותרת 1">
            <a:extLst>
              <a:ext uri="{FF2B5EF4-FFF2-40B4-BE49-F238E27FC236}">
                <a16:creationId xmlns:a16="http://schemas.microsoft.com/office/drawing/2014/main" id="{295267FC-1537-490B-B282-C6CE4C7E230D}"/>
              </a:ext>
            </a:extLst>
          </p:cNvPr>
          <p:cNvSpPr>
            <a:spLocks noGrp="1"/>
          </p:cNvSpPr>
          <p:nvPr>
            <p:ph type="title"/>
          </p:nvPr>
        </p:nvSpPr>
        <p:spPr>
          <a:xfrm>
            <a:off x="429768" y="529291"/>
            <a:ext cx="10058400" cy="1609344"/>
          </a:xfrm>
        </p:spPr>
        <p:txBody>
          <a:bodyPr vert="horz" lIns="91440" tIns="45720" rIns="91440" bIns="45720" rtlCol="0" anchor="ctr">
            <a:normAutofit/>
          </a:bodyPr>
          <a:lstStyle/>
          <a:p>
            <a:r>
              <a:rPr lang="en-US" sz="4800" dirty="0"/>
              <a:t>Clustering - </a:t>
            </a:r>
            <a:r>
              <a:rPr lang="en" sz="4800" dirty="0"/>
              <a:t>Decision tree </a:t>
            </a:r>
            <a:r>
              <a:rPr lang="en-US" sz="4800" dirty="0"/>
              <a:t> </a:t>
            </a:r>
            <a:endParaRPr lang="en-IL" sz="4800" dirty="0"/>
          </a:p>
        </p:txBody>
      </p:sp>
      <p:pic>
        <p:nvPicPr>
          <p:cNvPr id="7" name="תמונה 6">
            <a:extLst>
              <a:ext uri="{FF2B5EF4-FFF2-40B4-BE49-F238E27FC236}">
                <a16:creationId xmlns:a16="http://schemas.microsoft.com/office/drawing/2014/main" id="{FCDB15D0-3945-4D3F-9529-B272C7C994D8}"/>
              </a:ext>
            </a:extLst>
          </p:cNvPr>
          <p:cNvPicPr>
            <a:picLocks noChangeAspect="1"/>
          </p:cNvPicPr>
          <p:nvPr/>
        </p:nvPicPr>
        <p:blipFill>
          <a:blip r:embed="rId3"/>
          <a:stretch>
            <a:fillRect/>
          </a:stretch>
        </p:blipFill>
        <p:spPr>
          <a:xfrm>
            <a:off x="161925" y="3423966"/>
            <a:ext cx="11868150" cy="2590800"/>
          </a:xfrm>
          <a:prstGeom prst="rect">
            <a:avLst/>
          </a:prstGeom>
        </p:spPr>
      </p:pic>
    </p:spTree>
    <p:extLst>
      <p:ext uri="{BB962C8B-B14F-4D97-AF65-F5344CB8AC3E}">
        <p14:creationId xmlns:p14="http://schemas.microsoft.com/office/powerpoint/2010/main" val="268845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4B57626-CD6B-4764-8510-AC753F4D094D}"/>
              </a:ext>
            </a:extLst>
          </p:cNvPr>
          <p:cNvSpPr>
            <a:spLocks noGrp="1"/>
          </p:cNvSpPr>
          <p:nvPr>
            <p:ph idx="1"/>
          </p:nvPr>
        </p:nvSpPr>
        <p:spPr/>
        <p:txBody>
          <a:bodyPr/>
          <a:lstStyle/>
          <a:p>
            <a:r>
              <a:rPr lang="en-GB" dirty="0"/>
              <a:t>We tried also Naive Bayes methods, our accuracy again was very low</a:t>
            </a:r>
          </a:p>
          <a:p>
            <a:pPr lvl="1"/>
            <a:r>
              <a:rPr lang="en-GB" dirty="0"/>
              <a:t>Accuracy on Train data=  0.42934196332254587</a:t>
            </a:r>
          </a:p>
          <a:p>
            <a:pPr lvl="1"/>
            <a:r>
              <a:rPr lang="en-GB" dirty="0"/>
              <a:t>Accuracy on test data=  0.40086206896551724</a:t>
            </a:r>
            <a:endParaRPr lang="en-US" dirty="0"/>
          </a:p>
        </p:txBody>
      </p:sp>
      <p:sp>
        <p:nvSpPr>
          <p:cNvPr id="4" name="מציין מיקום של מספר שקופית 3">
            <a:extLst>
              <a:ext uri="{FF2B5EF4-FFF2-40B4-BE49-F238E27FC236}">
                <a16:creationId xmlns:a16="http://schemas.microsoft.com/office/drawing/2014/main" id="{04E85A6E-6696-41B3-8A8D-89B378B43B83}"/>
              </a:ext>
            </a:extLst>
          </p:cNvPr>
          <p:cNvSpPr>
            <a:spLocks noGrp="1"/>
          </p:cNvSpPr>
          <p:nvPr>
            <p:ph type="sldNum" sz="quarter" idx="12"/>
          </p:nvPr>
        </p:nvSpPr>
        <p:spPr/>
        <p:txBody>
          <a:bodyPr/>
          <a:lstStyle/>
          <a:p>
            <a:fld id="{9D76D3D2-DA57-46D7-857A-F57748E77705}" type="slidenum">
              <a:rPr lang="en-IL" smtClean="0"/>
              <a:t>31</a:t>
            </a:fld>
            <a:endParaRPr lang="en-IL"/>
          </a:p>
        </p:txBody>
      </p:sp>
      <p:sp>
        <p:nvSpPr>
          <p:cNvPr id="5" name="כותרת 1">
            <a:extLst>
              <a:ext uri="{FF2B5EF4-FFF2-40B4-BE49-F238E27FC236}">
                <a16:creationId xmlns:a16="http://schemas.microsoft.com/office/drawing/2014/main" id="{34B1E37A-F6AA-4227-AC15-563D459EA7C5}"/>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כותרת 1">
            <a:extLst>
              <a:ext uri="{FF2B5EF4-FFF2-40B4-BE49-F238E27FC236}">
                <a16:creationId xmlns:a16="http://schemas.microsoft.com/office/drawing/2014/main" id="{295267FC-1537-490B-B282-C6CE4C7E230D}"/>
              </a:ext>
            </a:extLst>
          </p:cNvPr>
          <p:cNvSpPr>
            <a:spLocks noGrp="1"/>
          </p:cNvSpPr>
          <p:nvPr>
            <p:ph type="title"/>
          </p:nvPr>
        </p:nvSpPr>
        <p:spPr>
          <a:xfrm>
            <a:off x="429768" y="529291"/>
            <a:ext cx="10058400" cy="1609344"/>
          </a:xfrm>
        </p:spPr>
        <p:txBody>
          <a:bodyPr vert="horz" lIns="91440" tIns="45720" rIns="91440" bIns="45720" rtlCol="0" anchor="ctr">
            <a:normAutofit/>
          </a:bodyPr>
          <a:lstStyle/>
          <a:p>
            <a:r>
              <a:rPr lang="en-US" sz="4800" dirty="0"/>
              <a:t>Clustering - Naive Bayes</a:t>
            </a:r>
            <a:endParaRPr lang="en-IL" sz="4800" dirty="0"/>
          </a:p>
        </p:txBody>
      </p:sp>
    </p:spTree>
    <p:extLst>
      <p:ext uri="{BB962C8B-B14F-4D97-AF65-F5344CB8AC3E}">
        <p14:creationId xmlns:p14="http://schemas.microsoft.com/office/powerpoint/2010/main" val="3666949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4B57626-CD6B-4764-8510-AC753F4D094D}"/>
              </a:ext>
            </a:extLst>
          </p:cNvPr>
          <p:cNvSpPr>
            <a:spLocks noGrp="1"/>
          </p:cNvSpPr>
          <p:nvPr>
            <p:ph idx="1"/>
          </p:nvPr>
        </p:nvSpPr>
        <p:spPr/>
        <p:txBody>
          <a:bodyPr/>
          <a:lstStyle/>
          <a:p>
            <a:r>
              <a:rPr lang="en-GB" dirty="0"/>
              <a:t>We can try and find information about each group and find what help the player’s career success</a:t>
            </a:r>
          </a:p>
          <a:p>
            <a:pPr lvl="1"/>
            <a:r>
              <a:rPr lang="en-GB" dirty="0"/>
              <a:t>We created a describe to each group with college stats</a:t>
            </a:r>
            <a:endParaRPr lang="en-US" dirty="0"/>
          </a:p>
          <a:p>
            <a:pPr lvl="1"/>
            <a:endParaRPr lang="en-GB" dirty="0"/>
          </a:p>
        </p:txBody>
      </p:sp>
      <p:sp>
        <p:nvSpPr>
          <p:cNvPr id="4" name="מציין מיקום של מספר שקופית 3">
            <a:extLst>
              <a:ext uri="{FF2B5EF4-FFF2-40B4-BE49-F238E27FC236}">
                <a16:creationId xmlns:a16="http://schemas.microsoft.com/office/drawing/2014/main" id="{04E85A6E-6696-41B3-8A8D-89B378B43B83}"/>
              </a:ext>
            </a:extLst>
          </p:cNvPr>
          <p:cNvSpPr>
            <a:spLocks noGrp="1"/>
          </p:cNvSpPr>
          <p:nvPr>
            <p:ph type="sldNum" sz="quarter" idx="12"/>
          </p:nvPr>
        </p:nvSpPr>
        <p:spPr/>
        <p:txBody>
          <a:bodyPr/>
          <a:lstStyle/>
          <a:p>
            <a:fld id="{9D76D3D2-DA57-46D7-857A-F57748E77705}" type="slidenum">
              <a:rPr lang="en-IL" smtClean="0"/>
              <a:t>32</a:t>
            </a:fld>
            <a:endParaRPr lang="en-IL"/>
          </a:p>
        </p:txBody>
      </p:sp>
      <p:sp>
        <p:nvSpPr>
          <p:cNvPr id="5" name="כותרת 1">
            <a:extLst>
              <a:ext uri="{FF2B5EF4-FFF2-40B4-BE49-F238E27FC236}">
                <a16:creationId xmlns:a16="http://schemas.microsoft.com/office/drawing/2014/main" id="{34B1E37A-F6AA-4227-AC15-563D459EA7C5}"/>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sp>
        <p:nvSpPr>
          <p:cNvPr id="6" name="כותרת 1">
            <a:extLst>
              <a:ext uri="{FF2B5EF4-FFF2-40B4-BE49-F238E27FC236}">
                <a16:creationId xmlns:a16="http://schemas.microsoft.com/office/drawing/2014/main" id="{295267FC-1537-490B-B282-C6CE4C7E230D}"/>
              </a:ext>
            </a:extLst>
          </p:cNvPr>
          <p:cNvSpPr>
            <a:spLocks noGrp="1"/>
          </p:cNvSpPr>
          <p:nvPr>
            <p:ph type="title"/>
          </p:nvPr>
        </p:nvSpPr>
        <p:spPr>
          <a:xfrm>
            <a:off x="429768" y="529291"/>
            <a:ext cx="10058400" cy="1609344"/>
          </a:xfrm>
        </p:spPr>
        <p:txBody>
          <a:bodyPr vert="horz" lIns="91440" tIns="45720" rIns="91440" bIns="45720" rtlCol="0" anchor="ctr">
            <a:normAutofit/>
          </a:bodyPr>
          <a:lstStyle/>
          <a:p>
            <a:r>
              <a:rPr lang="en-US" sz="4800" dirty="0"/>
              <a:t>Clustering – what can we find?</a:t>
            </a:r>
            <a:endParaRPr lang="en-IL" sz="4800" dirty="0"/>
          </a:p>
        </p:txBody>
      </p:sp>
      <p:graphicFrame>
        <p:nvGraphicFramePr>
          <p:cNvPr id="2" name="טבלה 1">
            <a:extLst>
              <a:ext uri="{FF2B5EF4-FFF2-40B4-BE49-F238E27FC236}">
                <a16:creationId xmlns:a16="http://schemas.microsoft.com/office/drawing/2014/main" id="{90803A9F-4B97-4C0F-93C9-DC16484A637C}"/>
              </a:ext>
            </a:extLst>
          </p:cNvPr>
          <p:cNvGraphicFramePr>
            <a:graphicFrameLocks noGrp="1"/>
          </p:cNvGraphicFramePr>
          <p:nvPr>
            <p:extLst>
              <p:ext uri="{D42A27DB-BD31-4B8C-83A1-F6EECF244321}">
                <p14:modId xmlns:p14="http://schemas.microsoft.com/office/powerpoint/2010/main" val="3302028266"/>
              </p:ext>
            </p:extLst>
          </p:nvPr>
        </p:nvGraphicFramePr>
        <p:xfrm>
          <a:off x="3048000" y="3226797"/>
          <a:ext cx="6096000" cy="2494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20217339"/>
                    </a:ext>
                  </a:extLst>
                </a:gridCol>
                <a:gridCol w="2032000">
                  <a:extLst>
                    <a:ext uri="{9D8B030D-6E8A-4147-A177-3AD203B41FA5}">
                      <a16:colId xmlns:a16="http://schemas.microsoft.com/office/drawing/2014/main" val="2630998034"/>
                    </a:ext>
                  </a:extLst>
                </a:gridCol>
                <a:gridCol w="2032000">
                  <a:extLst>
                    <a:ext uri="{9D8B030D-6E8A-4147-A177-3AD203B41FA5}">
                      <a16:colId xmlns:a16="http://schemas.microsoft.com/office/drawing/2014/main" val="232149936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Group</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Draft Pick(mean)</a:t>
                      </a:r>
                    </a:p>
                  </a:txBody>
                  <a:tcPr anchor="ctr"/>
                </a:tc>
                <a:tc>
                  <a:txBody>
                    <a:bodyPr/>
                    <a:lstStyle/>
                    <a:p>
                      <a:pPr algn="ctr"/>
                      <a:r>
                        <a:rPr lang="en-US" dirty="0"/>
                        <a:t>Point Per Game</a:t>
                      </a:r>
                      <a:endParaRPr lang="en-IL" dirty="0"/>
                    </a:p>
                  </a:txBody>
                  <a:tcPr anchor="ctr"/>
                </a:tc>
                <a:extLst>
                  <a:ext uri="{0D108BD9-81ED-4DB2-BD59-A6C34878D82A}">
                    <a16:rowId xmlns:a16="http://schemas.microsoft.com/office/drawing/2014/main" val="3088041826"/>
                  </a:ext>
                </a:extLst>
              </a:tr>
              <a:tr h="370840">
                <a:tc>
                  <a:txBody>
                    <a:bodyPr/>
                    <a:lstStyle/>
                    <a:p>
                      <a:pPr lvl="0" algn="ctr"/>
                      <a:r>
                        <a:rPr lang="en-US" dirty="0"/>
                        <a:t>0</a:t>
                      </a:r>
                    </a:p>
                  </a:txBody>
                  <a:tcPr anchor="ctr"/>
                </a:tc>
                <a:tc>
                  <a:txBody>
                    <a:bodyPr/>
                    <a:lstStyle/>
                    <a:p>
                      <a:pPr lvl="0" algn="ctr"/>
                      <a:r>
                        <a:rPr lang="en-US" dirty="0"/>
                        <a:t>51.22</a:t>
                      </a:r>
                    </a:p>
                  </a:txBody>
                  <a:tcPr anchor="ctr"/>
                </a:tc>
                <a:tc>
                  <a:txBody>
                    <a:bodyPr/>
                    <a:lstStyle/>
                    <a:p>
                      <a:pPr algn="ctr"/>
                      <a:r>
                        <a:rPr lang="en-US" dirty="0"/>
                        <a:t>12.36</a:t>
                      </a:r>
                      <a:endParaRPr lang="en-IL" dirty="0"/>
                    </a:p>
                  </a:txBody>
                  <a:tcPr anchor="ctr"/>
                </a:tc>
                <a:extLst>
                  <a:ext uri="{0D108BD9-81ED-4DB2-BD59-A6C34878D82A}">
                    <a16:rowId xmlns:a16="http://schemas.microsoft.com/office/drawing/2014/main" val="2613095728"/>
                  </a:ext>
                </a:extLst>
              </a:tr>
              <a:tr h="370840">
                <a:tc>
                  <a:txBody>
                    <a:bodyPr/>
                    <a:lstStyle/>
                    <a:p>
                      <a:pPr lvl="0" algn="ctr"/>
                      <a:r>
                        <a:rPr lang="en-US" dirty="0"/>
                        <a:t>1</a:t>
                      </a:r>
                    </a:p>
                  </a:txBody>
                  <a:tcPr anchor="ctr"/>
                </a:tc>
                <a:tc>
                  <a:txBody>
                    <a:bodyPr/>
                    <a:lstStyle/>
                    <a:p>
                      <a:pPr lvl="0" algn="ctr"/>
                      <a:r>
                        <a:rPr lang="en-US" dirty="0"/>
                        <a:t>37.5</a:t>
                      </a:r>
                    </a:p>
                  </a:txBody>
                  <a:tcPr anchor="ctr"/>
                </a:tc>
                <a:tc>
                  <a:txBody>
                    <a:bodyPr/>
                    <a:lstStyle/>
                    <a:p>
                      <a:pPr algn="ctr"/>
                      <a:r>
                        <a:rPr lang="en-US" dirty="0"/>
                        <a:t>12.9</a:t>
                      </a:r>
                      <a:endParaRPr lang="en-IL" dirty="0"/>
                    </a:p>
                  </a:txBody>
                  <a:tcPr anchor="ctr"/>
                </a:tc>
                <a:extLst>
                  <a:ext uri="{0D108BD9-81ED-4DB2-BD59-A6C34878D82A}">
                    <a16:rowId xmlns:a16="http://schemas.microsoft.com/office/drawing/2014/main" val="3630662454"/>
                  </a:ext>
                </a:extLst>
              </a:tr>
              <a:tr h="370840">
                <a:tc>
                  <a:txBody>
                    <a:bodyPr/>
                    <a:lstStyle/>
                    <a:p>
                      <a:pPr lvl="0" algn="ctr"/>
                      <a:r>
                        <a:rPr lang="en-US" dirty="0"/>
                        <a:t>2</a:t>
                      </a:r>
                    </a:p>
                  </a:txBody>
                  <a:tcPr anchor="ctr"/>
                </a:tc>
                <a:tc>
                  <a:txBody>
                    <a:bodyPr/>
                    <a:lstStyle/>
                    <a:p>
                      <a:pPr lvl="0" algn="ctr"/>
                      <a:r>
                        <a:rPr lang="en-US" dirty="0"/>
                        <a:t>17.44</a:t>
                      </a:r>
                    </a:p>
                  </a:txBody>
                  <a:tcPr anchor="ctr"/>
                </a:tc>
                <a:tc>
                  <a:txBody>
                    <a:bodyPr/>
                    <a:lstStyle/>
                    <a:p>
                      <a:pPr algn="ctr"/>
                      <a:r>
                        <a:rPr lang="en-US" dirty="0"/>
                        <a:t>13.89</a:t>
                      </a:r>
                      <a:endParaRPr lang="en-IL" dirty="0"/>
                    </a:p>
                  </a:txBody>
                  <a:tcPr anchor="ctr"/>
                </a:tc>
                <a:extLst>
                  <a:ext uri="{0D108BD9-81ED-4DB2-BD59-A6C34878D82A}">
                    <a16:rowId xmlns:a16="http://schemas.microsoft.com/office/drawing/2014/main" val="3587928040"/>
                  </a:ext>
                </a:extLst>
              </a:tr>
              <a:tr h="370840">
                <a:tc>
                  <a:txBody>
                    <a:bodyPr/>
                    <a:lstStyle/>
                    <a:p>
                      <a:pPr lvl="0" algn="ctr"/>
                      <a:r>
                        <a:rPr lang="en-US" dirty="0"/>
                        <a:t>3</a:t>
                      </a:r>
                    </a:p>
                  </a:txBody>
                  <a:tcPr anchor="ctr"/>
                </a:tc>
                <a:tc>
                  <a:txBody>
                    <a:bodyPr/>
                    <a:lstStyle/>
                    <a:p>
                      <a:pPr lvl="0" algn="ctr"/>
                      <a:r>
                        <a:rPr lang="en-US" dirty="0"/>
                        <a:t>17.33</a:t>
                      </a:r>
                    </a:p>
                  </a:txBody>
                  <a:tcPr anchor="ctr"/>
                </a:tc>
                <a:tc>
                  <a:txBody>
                    <a:bodyPr/>
                    <a:lstStyle/>
                    <a:p>
                      <a:pPr algn="ctr"/>
                      <a:r>
                        <a:rPr lang="en-US" dirty="0"/>
                        <a:t>14.98</a:t>
                      </a:r>
                      <a:endParaRPr lang="en-IL" dirty="0"/>
                    </a:p>
                  </a:txBody>
                  <a:tcPr anchor="ctr"/>
                </a:tc>
                <a:extLst>
                  <a:ext uri="{0D108BD9-81ED-4DB2-BD59-A6C34878D82A}">
                    <a16:rowId xmlns:a16="http://schemas.microsoft.com/office/drawing/2014/main" val="3247475757"/>
                  </a:ext>
                </a:extLst>
              </a:tr>
              <a:tr h="370840">
                <a:tc>
                  <a:txBody>
                    <a:bodyPr/>
                    <a:lstStyle/>
                    <a:p>
                      <a:pPr lvl="0" algn="ctr"/>
                      <a:r>
                        <a:rPr lang="en-US" dirty="0"/>
                        <a:t>4</a:t>
                      </a:r>
                    </a:p>
                  </a:txBody>
                  <a:tcPr anchor="ctr"/>
                </a:tc>
                <a:tc>
                  <a:txBody>
                    <a:bodyPr/>
                    <a:lstStyle/>
                    <a:p>
                      <a:pPr lvl="0" algn="ctr"/>
                      <a:r>
                        <a:rPr lang="en-US" dirty="0"/>
                        <a:t>2</a:t>
                      </a:r>
                    </a:p>
                  </a:txBody>
                  <a:tcPr anchor="ctr"/>
                </a:tc>
                <a:tc>
                  <a:txBody>
                    <a:bodyPr/>
                    <a:lstStyle/>
                    <a:p>
                      <a:pPr algn="ctr"/>
                      <a:r>
                        <a:rPr lang="en-US" dirty="0"/>
                        <a:t>25.8</a:t>
                      </a:r>
                      <a:endParaRPr lang="en-IL" dirty="0"/>
                    </a:p>
                  </a:txBody>
                  <a:tcPr anchor="ctr"/>
                </a:tc>
                <a:extLst>
                  <a:ext uri="{0D108BD9-81ED-4DB2-BD59-A6C34878D82A}">
                    <a16:rowId xmlns:a16="http://schemas.microsoft.com/office/drawing/2014/main" val="4126179359"/>
                  </a:ext>
                </a:extLst>
              </a:tr>
            </a:tbl>
          </a:graphicData>
        </a:graphic>
      </p:graphicFrame>
    </p:spTree>
    <p:extLst>
      <p:ext uri="{BB962C8B-B14F-4D97-AF65-F5344CB8AC3E}">
        <p14:creationId xmlns:p14="http://schemas.microsoft.com/office/powerpoint/2010/main" val="2222865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99273" y="489005"/>
            <a:ext cx="10058400" cy="1609344"/>
          </a:xfrm>
        </p:spPr>
        <p:txBody>
          <a:bodyPr>
            <a:normAutofit/>
          </a:bodyPr>
          <a:lstStyle/>
          <a:p>
            <a:r>
              <a:rPr lang="en-US" sz="4800" dirty="0"/>
              <a:t>Clustering - Breakdown –Heat map</a:t>
            </a:r>
            <a:endParaRPr lang="en-IL" sz="4800" dirty="0"/>
          </a:p>
        </p:txBody>
      </p:sp>
      <p:sp>
        <p:nvSpPr>
          <p:cNvPr id="3" name="מציין מיקום תוכן 2">
            <a:extLst>
              <a:ext uri="{FF2B5EF4-FFF2-40B4-BE49-F238E27FC236}">
                <a16:creationId xmlns:a16="http://schemas.microsoft.com/office/drawing/2014/main" id="{5D105329-4634-43F0-9A59-10E9915E6BE4}"/>
              </a:ext>
            </a:extLst>
          </p:cNvPr>
          <p:cNvSpPr>
            <a:spLocks noGrp="1"/>
          </p:cNvSpPr>
          <p:nvPr>
            <p:ph idx="1"/>
          </p:nvPr>
        </p:nvSpPr>
        <p:spPr>
          <a:xfrm>
            <a:off x="225033" y="2121408"/>
            <a:ext cx="8488309" cy="4050792"/>
          </a:xfrm>
        </p:spPr>
        <p:txBody>
          <a:bodyPr/>
          <a:lstStyle/>
          <a:p>
            <a:r>
              <a:rPr lang="en-US" dirty="0"/>
              <a:t>We gave each cluster a name to make it more easier to understand</a:t>
            </a:r>
          </a:p>
          <a:p>
            <a:pPr lvl="1"/>
            <a:r>
              <a:rPr lang="en-US" dirty="0"/>
              <a:t>0 – Fillers</a:t>
            </a:r>
          </a:p>
          <a:p>
            <a:pPr lvl="1"/>
            <a:r>
              <a:rPr lang="en-US" dirty="0"/>
              <a:t>1 – Role Players</a:t>
            </a:r>
          </a:p>
          <a:p>
            <a:pPr lvl="1"/>
            <a:r>
              <a:rPr lang="en-US" dirty="0"/>
              <a:t>2 – Role Players-All Star</a:t>
            </a:r>
          </a:p>
          <a:p>
            <a:pPr lvl="1"/>
            <a:r>
              <a:rPr lang="en-US" dirty="0"/>
              <a:t>3 – Hall of Fame</a:t>
            </a:r>
          </a:p>
          <a:p>
            <a:pPr lvl="1"/>
            <a:r>
              <a:rPr lang="en-US" dirty="0"/>
              <a:t>4 – Legends</a:t>
            </a:r>
          </a:p>
          <a:p>
            <a:r>
              <a:rPr lang="en-US" dirty="0"/>
              <a:t>We also changed the number of the group – the higher tier -&gt; higher number, so we can use for correlation</a:t>
            </a:r>
          </a:p>
          <a:p>
            <a:r>
              <a:rPr lang="en-US" dirty="0"/>
              <a:t>From this heat map we will learn what affects our clustering of the tiers.</a:t>
            </a:r>
          </a:p>
          <a:p>
            <a:endParaRPr lang="en-US"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33</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93386"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second step - evaluate </a:t>
            </a:r>
            <a:endParaRPr lang="en-IL" sz="3200" dirty="0"/>
          </a:p>
        </p:txBody>
      </p:sp>
      <p:pic>
        <p:nvPicPr>
          <p:cNvPr id="5" name="תמונה 4">
            <a:extLst>
              <a:ext uri="{FF2B5EF4-FFF2-40B4-BE49-F238E27FC236}">
                <a16:creationId xmlns:a16="http://schemas.microsoft.com/office/drawing/2014/main" id="{821B47CF-0695-4CF6-AD33-97125CD19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3342" y="391701"/>
            <a:ext cx="1287861" cy="5734050"/>
          </a:xfrm>
          <a:prstGeom prst="rect">
            <a:avLst/>
          </a:prstGeom>
        </p:spPr>
      </p:pic>
      <p:pic>
        <p:nvPicPr>
          <p:cNvPr id="8" name="תמונה 7">
            <a:extLst>
              <a:ext uri="{FF2B5EF4-FFF2-40B4-BE49-F238E27FC236}">
                <a16:creationId xmlns:a16="http://schemas.microsoft.com/office/drawing/2014/main" id="{F779E5ED-4DA4-4ED5-93CA-D121CB702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7673" y="391701"/>
            <a:ext cx="1019048" cy="5734050"/>
          </a:xfrm>
          <a:prstGeom prst="rect">
            <a:avLst/>
          </a:prstGeom>
        </p:spPr>
      </p:pic>
      <p:pic>
        <p:nvPicPr>
          <p:cNvPr id="9" name="תמונה 8">
            <a:extLst>
              <a:ext uri="{FF2B5EF4-FFF2-40B4-BE49-F238E27FC236}">
                <a16:creationId xmlns:a16="http://schemas.microsoft.com/office/drawing/2014/main" id="{9F493901-B809-4E53-ADDD-350E061B5CAA}"/>
              </a:ext>
            </a:extLst>
          </p:cNvPr>
          <p:cNvPicPr>
            <a:picLocks noChangeAspect="1"/>
          </p:cNvPicPr>
          <p:nvPr/>
        </p:nvPicPr>
        <p:blipFill>
          <a:blip r:embed="rId5"/>
          <a:stretch>
            <a:fillRect/>
          </a:stretch>
        </p:blipFill>
        <p:spPr>
          <a:xfrm>
            <a:off x="11317685" y="1293677"/>
            <a:ext cx="784864" cy="2945262"/>
          </a:xfrm>
          <a:prstGeom prst="rect">
            <a:avLst/>
          </a:prstGeom>
        </p:spPr>
      </p:pic>
    </p:spTree>
    <p:extLst>
      <p:ext uri="{BB962C8B-B14F-4D97-AF65-F5344CB8AC3E}">
        <p14:creationId xmlns:p14="http://schemas.microsoft.com/office/powerpoint/2010/main" val="2567998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third step - Interpretation </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34</a:t>
            </a:fld>
            <a:endParaRPr lang="en-IL"/>
          </a:p>
        </p:txBody>
      </p:sp>
      <p:pic>
        <p:nvPicPr>
          <p:cNvPr id="3" name="תמונה 2">
            <a:extLst>
              <a:ext uri="{FF2B5EF4-FFF2-40B4-BE49-F238E27FC236}">
                <a16:creationId xmlns:a16="http://schemas.microsoft.com/office/drawing/2014/main" id="{E767BBE4-5579-4352-B622-61ABB052B528}"/>
              </a:ext>
            </a:extLst>
          </p:cNvPr>
          <p:cNvPicPr>
            <a:picLocks noChangeAspect="1"/>
          </p:cNvPicPr>
          <p:nvPr/>
        </p:nvPicPr>
        <p:blipFill>
          <a:blip r:embed="rId2"/>
          <a:stretch>
            <a:fillRect/>
          </a:stretch>
        </p:blipFill>
        <p:spPr>
          <a:xfrm>
            <a:off x="3048000" y="2093976"/>
            <a:ext cx="6096000" cy="3448050"/>
          </a:xfrm>
          <a:prstGeom prst="rect">
            <a:avLst/>
          </a:prstGeom>
        </p:spPr>
      </p:pic>
    </p:spTree>
    <p:extLst>
      <p:ext uri="{BB962C8B-B14F-4D97-AF65-F5344CB8AC3E}">
        <p14:creationId xmlns:p14="http://schemas.microsoft.com/office/powerpoint/2010/main" val="417687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35</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40632" y="6198811"/>
            <a:ext cx="4141060" cy="65918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third step - Interpretation </a:t>
            </a:r>
            <a:endParaRPr lang="en-IL" sz="3200" dirty="0"/>
          </a:p>
        </p:txBody>
      </p:sp>
      <p:pic>
        <p:nvPicPr>
          <p:cNvPr id="11" name="תמונה 10">
            <a:extLst>
              <a:ext uri="{FF2B5EF4-FFF2-40B4-BE49-F238E27FC236}">
                <a16:creationId xmlns:a16="http://schemas.microsoft.com/office/drawing/2014/main" id="{646189DB-E3A0-4EEA-B81E-83F53613D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14" y="1048047"/>
            <a:ext cx="11428571" cy="4761905"/>
          </a:xfrm>
          <a:prstGeom prst="rect">
            <a:avLst/>
          </a:prstGeom>
        </p:spPr>
      </p:pic>
      <p:sp>
        <p:nvSpPr>
          <p:cNvPr id="12" name="חץ: מעוקל למעלה 11">
            <a:hlinkClick r:id="rId4" action="ppaction://hlinksldjump"/>
            <a:extLst>
              <a:ext uri="{FF2B5EF4-FFF2-40B4-BE49-F238E27FC236}">
                <a16:creationId xmlns:a16="http://schemas.microsoft.com/office/drawing/2014/main" id="{AE142B6C-6B0E-494A-80FF-0DBCB0CABD7B}"/>
              </a:ext>
            </a:extLst>
          </p:cNvPr>
          <p:cNvSpPr/>
          <p:nvPr/>
        </p:nvSpPr>
        <p:spPr>
          <a:xfrm>
            <a:off x="263769" y="5899638"/>
            <a:ext cx="689317" cy="5802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2304176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a:xfrm>
            <a:off x="99273" y="489005"/>
            <a:ext cx="10058400" cy="1609344"/>
          </a:xfrm>
        </p:spPr>
        <p:txBody>
          <a:bodyPr>
            <a:normAutofit/>
          </a:bodyPr>
          <a:lstStyle/>
          <a:p>
            <a:r>
              <a:rPr lang="en-US" sz="4800" dirty="0"/>
              <a:t>third step - Interpretation </a:t>
            </a:r>
            <a:endParaRPr lang="en-IL" sz="4800" dirty="0"/>
          </a:p>
        </p:txBody>
      </p:sp>
      <p:sp>
        <p:nvSpPr>
          <p:cNvPr id="3" name="מציין מיקום תוכן 2">
            <a:extLst>
              <a:ext uri="{FF2B5EF4-FFF2-40B4-BE49-F238E27FC236}">
                <a16:creationId xmlns:a16="http://schemas.microsoft.com/office/drawing/2014/main" id="{5D105329-4634-43F0-9A59-10E9915E6BE4}"/>
              </a:ext>
            </a:extLst>
          </p:cNvPr>
          <p:cNvSpPr>
            <a:spLocks noGrp="1"/>
          </p:cNvSpPr>
          <p:nvPr>
            <p:ph idx="1"/>
          </p:nvPr>
        </p:nvSpPr>
        <p:spPr>
          <a:xfrm>
            <a:off x="225033" y="2121408"/>
            <a:ext cx="11556659" cy="4050792"/>
          </a:xfrm>
        </p:spPr>
        <p:txBody>
          <a:bodyPr/>
          <a:lstStyle/>
          <a:p>
            <a:r>
              <a:rPr lang="en-US" dirty="0"/>
              <a:t>We found what influence the most on player successful career</a:t>
            </a:r>
          </a:p>
          <a:p>
            <a:r>
              <a:rPr lang="en-US" dirty="0"/>
              <a:t>We can split the players into 5 tiers based on the information on NBA players</a:t>
            </a:r>
          </a:p>
          <a:p>
            <a:r>
              <a:rPr lang="en-US" dirty="0"/>
              <a:t>The accuracy of the prediction only based on the college stats isn’t working. There are too many “hidden” variables. Some of them we can’t see in analytics such as potential, work rate, etc.</a:t>
            </a:r>
          </a:p>
          <a:p>
            <a:pPr lvl="1"/>
            <a:r>
              <a:rPr lang="en-US" dirty="0"/>
              <a:t>Some more information is available in the web, but you have to pay for it maybe with that you can be more accurate</a:t>
            </a:r>
          </a:p>
          <a:p>
            <a:r>
              <a:rPr lang="en-US" dirty="0"/>
              <a:t>The NBA is becoming more mobile, more efficient, more widespread, more international – </a:t>
            </a:r>
            <a:r>
              <a:rPr lang="en-US" dirty="0">
                <a:hlinkClick r:id="rId2" action="ppaction://hlinksldjump"/>
              </a:rPr>
              <a:t>more ratings</a:t>
            </a:r>
            <a:r>
              <a:rPr lang="en-US" dirty="0"/>
              <a:t> (?)</a:t>
            </a:r>
          </a:p>
          <a:p>
            <a:r>
              <a:rPr lang="en-US" dirty="0"/>
              <a:t>We love basketball and it was very interesting to see the league from the analytics view</a:t>
            </a:r>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36</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640632" y="6198811"/>
            <a:ext cx="4141060" cy="65918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third step - Interpretation </a:t>
            </a:r>
            <a:endParaRPr lang="en-IL" sz="3200" dirty="0"/>
          </a:p>
        </p:txBody>
      </p:sp>
    </p:spTree>
    <p:extLst>
      <p:ext uri="{BB962C8B-B14F-4D97-AF65-F5344CB8AC3E}">
        <p14:creationId xmlns:p14="http://schemas.microsoft.com/office/powerpoint/2010/main" val="117518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a:lstStyle/>
          <a:p>
            <a:r>
              <a:rPr lang="en-US" dirty="0"/>
              <a:t>First step - scraping</a:t>
            </a:r>
            <a:endParaRPr lang="en-IL" dirty="0"/>
          </a:p>
        </p:txBody>
      </p:sp>
      <p:pic>
        <p:nvPicPr>
          <p:cNvPr id="6" name="מציין מיקום תוכן 5">
            <a:extLst>
              <a:ext uri="{FF2B5EF4-FFF2-40B4-BE49-F238E27FC236}">
                <a16:creationId xmlns:a16="http://schemas.microsoft.com/office/drawing/2014/main" id="{44DBB27C-F962-450E-97F1-558A73E379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4125" y="2093976"/>
            <a:ext cx="7143750" cy="4019550"/>
          </a:xfrm>
        </p:spPr>
      </p:pic>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4</a:t>
            </a:fld>
            <a:endParaRPr lang="en-IL"/>
          </a:p>
        </p:txBody>
      </p:sp>
    </p:spTree>
    <p:extLst>
      <p:ext uri="{BB962C8B-B14F-4D97-AF65-F5344CB8AC3E}">
        <p14:creationId xmlns:p14="http://schemas.microsoft.com/office/powerpoint/2010/main" val="290229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17B179-DEB3-47DC-BCE2-07AD345BEAAC}"/>
              </a:ext>
            </a:extLst>
          </p:cNvPr>
          <p:cNvSpPr>
            <a:spLocks noGrp="1"/>
          </p:cNvSpPr>
          <p:nvPr>
            <p:ph type="title"/>
          </p:nvPr>
        </p:nvSpPr>
        <p:spPr/>
        <p:txBody>
          <a:bodyPr vert="horz" lIns="91440" tIns="45720" rIns="91440" bIns="45720" rtlCol="0" anchor="ctr">
            <a:normAutofit/>
          </a:bodyPr>
          <a:lstStyle/>
          <a:p>
            <a:r>
              <a:rPr lang="en-US" sz="4800" dirty="0"/>
              <a:t>How did we create the database?</a:t>
            </a:r>
            <a:endParaRPr lang="en-IL" sz="4800" dirty="0"/>
          </a:p>
        </p:txBody>
      </p:sp>
      <p:sp>
        <p:nvSpPr>
          <p:cNvPr id="5" name="מציין מיקום תוכן 4">
            <a:extLst>
              <a:ext uri="{FF2B5EF4-FFF2-40B4-BE49-F238E27FC236}">
                <a16:creationId xmlns:a16="http://schemas.microsoft.com/office/drawing/2014/main" id="{971208FE-DFCC-42F3-9976-F4AD8AC68A5D}"/>
              </a:ext>
            </a:extLst>
          </p:cNvPr>
          <p:cNvSpPr>
            <a:spLocks noGrp="1"/>
          </p:cNvSpPr>
          <p:nvPr>
            <p:ph idx="1"/>
          </p:nvPr>
        </p:nvSpPr>
        <p:spPr/>
        <p:txBody>
          <a:bodyPr/>
          <a:lstStyle/>
          <a:p>
            <a:r>
              <a:rPr lang="en-US" dirty="0"/>
              <a:t>Scraping NBA data from basketball-reference</a:t>
            </a:r>
          </a:p>
          <a:p>
            <a:pPr lvl="1"/>
            <a:r>
              <a:rPr lang="en-US" dirty="0"/>
              <a:t>From season 1981</a:t>
            </a:r>
          </a:p>
          <a:p>
            <a:r>
              <a:rPr lang="en-US" dirty="0"/>
              <a:t>Scraping NCAA data from realgm</a:t>
            </a:r>
          </a:p>
          <a:p>
            <a:pPr lvl="1"/>
            <a:r>
              <a:rPr lang="en-US" dirty="0"/>
              <a:t>From season 2003</a:t>
            </a:r>
          </a:p>
          <a:p>
            <a:r>
              <a:rPr lang="en-US" dirty="0"/>
              <a:t>Scraping NBA drafts history</a:t>
            </a:r>
          </a:p>
          <a:p>
            <a:pPr lvl="1"/>
            <a:r>
              <a:rPr lang="en-US" dirty="0"/>
              <a:t>From 1989 – first time the 2 rounds format</a:t>
            </a:r>
            <a:endParaRPr lang="en-IL" dirty="0"/>
          </a:p>
        </p:txBody>
      </p:sp>
      <p:sp>
        <p:nvSpPr>
          <p:cNvPr id="4" name="מציין מיקום של מספר שקופית 3">
            <a:extLst>
              <a:ext uri="{FF2B5EF4-FFF2-40B4-BE49-F238E27FC236}">
                <a16:creationId xmlns:a16="http://schemas.microsoft.com/office/drawing/2014/main" id="{780846A6-9AA4-4030-8131-C4C38EE061B0}"/>
              </a:ext>
            </a:extLst>
          </p:cNvPr>
          <p:cNvSpPr>
            <a:spLocks noGrp="1"/>
          </p:cNvSpPr>
          <p:nvPr>
            <p:ph type="sldNum" sz="quarter" idx="12"/>
          </p:nvPr>
        </p:nvSpPr>
        <p:spPr/>
        <p:txBody>
          <a:bodyPr/>
          <a:lstStyle/>
          <a:p>
            <a:fld id="{9D76D3D2-DA57-46D7-857A-F57748E77705}" type="slidenum">
              <a:rPr lang="en-IL" smtClean="0"/>
              <a:t>5</a:t>
            </a:fld>
            <a:endParaRPr lang="en-IL"/>
          </a:p>
        </p:txBody>
      </p:sp>
      <p:sp>
        <p:nvSpPr>
          <p:cNvPr id="7" name="כותרת 1">
            <a:extLst>
              <a:ext uri="{FF2B5EF4-FFF2-40B4-BE49-F238E27FC236}">
                <a16:creationId xmlns:a16="http://schemas.microsoft.com/office/drawing/2014/main" id="{BC0C7B1D-45BD-482D-860B-9A19C7D22541}"/>
              </a:ext>
            </a:extLst>
          </p:cNvPr>
          <p:cNvSpPr txBox="1">
            <a:spLocks/>
          </p:cNvSpPr>
          <p:nvPr/>
        </p:nvSpPr>
        <p:spPr>
          <a:xfrm>
            <a:off x="7904401"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First step - scraping</a:t>
            </a:r>
            <a:endParaRPr lang="en-IL" sz="3200" dirty="0"/>
          </a:p>
        </p:txBody>
      </p:sp>
    </p:spTree>
    <p:extLst>
      <p:ext uri="{BB962C8B-B14F-4D97-AF65-F5344CB8AC3E}">
        <p14:creationId xmlns:p14="http://schemas.microsoft.com/office/powerpoint/2010/main" val="209385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9EE11C5-4AFE-49CD-9D67-D136A08C4880}"/>
              </a:ext>
            </a:extLst>
          </p:cNvPr>
          <p:cNvPicPr>
            <a:picLocks noChangeAspect="1"/>
          </p:cNvPicPr>
          <p:nvPr/>
        </p:nvPicPr>
        <p:blipFill>
          <a:blip r:embed="rId2"/>
          <a:stretch>
            <a:fillRect/>
          </a:stretch>
        </p:blipFill>
        <p:spPr>
          <a:xfrm>
            <a:off x="7171592" y="1230969"/>
            <a:ext cx="4677508" cy="2338754"/>
          </a:xfrm>
          <a:prstGeom prst="rect">
            <a:avLst/>
          </a:prstGeom>
          <a:ln>
            <a:noFill/>
          </a:ln>
          <a:effectLst>
            <a:softEdge rad="112500"/>
          </a:effectLst>
        </p:spPr>
      </p:pic>
      <p:sp>
        <p:nvSpPr>
          <p:cNvPr id="2" name="כותרת 1">
            <a:extLst>
              <a:ext uri="{FF2B5EF4-FFF2-40B4-BE49-F238E27FC236}">
                <a16:creationId xmlns:a16="http://schemas.microsoft.com/office/drawing/2014/main" id="{C76CF82D-7218-46D4-96AB-5003253ABBF5}"/>
              </a:ext>
            </a:extLst>
          </p:cNvPr>
          <p:cNvSpPr>
            <a:spLocks noGrp="1"/>
          </p:cNvSpPr>
          <p:nvPr>
            <p:ph type="title"/>
          </p:nvPr>
        </p:nvSpPr>
        <p:spPr/>
        <p:txBody>
          <a:bodyPr vert="horz" lIns="91440" tIns="45720" rIns="91440" bIns="45720" rtlCol="0" anchor="ctr">
            <a:normAutofit/>
          </a:bodyPr>
          <a:lstStyle/>
          <a:p>
            <a:r>
              <a:rPr lang="en-GB" sz="4800" dirty="0"/>
              <a:t>Scraping NBA data from basketball-reference</a:t>
            </a:r>
            <a:endParaRPr lang="en-IL" sz="4800" dirty="0"/>
          </a:p>
        </p:txBody>
      </p:sp>
      <p:sp>
        <p:nvSpPr>
          <p:cNvPr id="3" name="מציין מיקום תוכן 2">
            <a:extLst>
              <a:ext uri="{FF2B5EF4-FFF2-40B4-BE49-F238E27FC236}">
                <a16:creationId xmlns:a16="http://schemas.microsoft.com/office/drawing/2014/main" id="{E200869C-6C48-4AFC-9CA5-4A4B70923509}"/>
              </a:ext>
            </a:extLst>
          </p:cNvPr>
          <p:cNvSpPr>
            <a:spLocks noGrp="1"/>
          </p:cNvSpPr>
          <p:nvPr>
            <p:ph idx="1"/>
          </p:nvPr>
        </p:nvSpPr>
        <p:spPr/>
        <p:txBody>
          <a:bodyPr/>
          <a:lstStyle/>
          <a:p>
            <a:pPr marL="457200" indent="-457200">
              <a:buFont typeface="+mj-lt"/>
              <a:buAutoNum type="arabicPeriod"/>
            </a:pPr>
            <a:r>
              <a:rPr lang="en-US" dirty="0"/>
              <a:t>Scraping using BeautifulSoup</a:t>
            </a:r>
          </a:p>
          <a:p>
            <a:pPr marL="457200" indent="-457200">
              <a:buFont typeface="+mj-lt"/>
              <a:buAutoNum type="arabicPeriod"/>
            </a:pPr>
            <a:r>
              <a:rPr lang="en-US" dirty="0"/>
              <a:t>Scraping data for each season and playoff 1981</a:t>
            </a:r>
          </a:p>
          <a:p>
            <a:pPr marL="617220" lvl="1" indent="-342900">
              <a:buFont typeface="+mj-lt"/>
              <a:buAutoNum type="arabicParenR"/>
            </a:pPr>
            <a:r>
              <a:rPr lang="en-US" dirty="0"/>
              <a:t>Total and average</a:t>
            </a:r>
          </a:p>
          <a:p>
            <a:pPr marL="617220" lvl="1" indent="-342900">
              <a:buFont typeface="+mj-lt"/>
              <a:buAutoNum type="arabicParenR"/>
            </a:pPr>
            <a:r>
              <a:rPr lang="en-US" dirty="0"/>
              <a:t>Creating id-key using the link for each player</a:t>
            </a:r>
          </a:p>
          <a:p>
            <a:pPr marL="457200" indent="-457200">
              <a:buFont typeface="+mj-lt"/>
              <a:buAutoNum type="arabicPeriod"/>
            </a:pPr>
            <a:r>
              <a:rPr lang="en-US" dirty="0"/>
              <a:t>Creating a table which contains each player career total and average using the scraped data</a:t>
            </a:r>
          </a:p>
          <a:p>
            <a:pPr marL="457200" indent="-457200">
              <a:buFont typeface="+mj-lt"/>
              <a:buAutoNum type="arabicPeriod"/>
            </a:pPr>
            <a:r>
              <a:rPr lang="en-US" dirty="0"/>
              <a:t>Creating and additional dataframe, that contains more important data about each player:</a:t>
            </a:r>
          </a:p>
          <a:p>
            <a:pPr lvl="1"/>
            <a:r>
              <a:rPr lang="en-US" dirty="0"/>
              <a:t>Years Played, Height, Width, Position</a:t>
            </a:r>
          </a:p>
          <a:p>
            <a:pPr lvl="1"/>
            <a:r>
              <a:rPr lang="en-US" dirty="0"/>
              <a:t>Merging this dataframe with a calculation of each player personal accolades</a:t>
            </a:r>
          </a:p>
          <a:p>
            <a:pPr marL="457200" indent="-457200">
              <a:buFont typeface="+mj-lt"/>
              <a:buAutoNum type="arabicPeriod"/>
            </a:pPr>
            <a:endParaRPr lang="en-US" dirty="0"/>
          </a:p>
          <a:p>
            <a:pPr marL="457200" indent="-457200">
              <a:buFont typeface="+mj-lt"/>
              <a:buAutoNum type="arabicPeriod"/>
            </a:pPr>
            <a:endParaRPr lang="en-US" dirty="0"/>
          </a:p>
        </p:txBody>
      </p:sp>
      <p:sp>
        <p:nvSpPr>
          <p:cNvPr id="4" name="מציין מיקום של מספר שקופית 3">
            <a:extLst>
              <a:ext uri="{FF2B5EF4-FFF2-40B4-BE49-F238E27FC236}">
                <a16:creationId xmlns:a16="http://schemas.microsoft.com/office/drawing/2014/main" id="{E92B7108-E287-4201-A5A9-09B01C0B8097}"/>
              </a:ext>
            </a:extLst>
          </p:cNvPr>
          <p:cNvSpPr>
            <a:spLocks noGrp="1"/>
          </p:cNvSpPr>
          <p:nvPr>
            <p:ph type="sldNum" sz="quarter" idx="12"/>
          </p:nvPr>
        </p:nvSpPr>
        <p:spPr/>
        <p:txBody>
          <a:bodyPr/>
          <a:lstStyle/>
          <a:p>
            <a:fld id="{9D76D3D2-DA57-46D7-857A-F57748E77705}" type="slidenum">
              <a:rPr lang="en-IL" smtClean="0"/>
              <a:t>6</a:t>
            </a:fld>
            <a:endParaRPr lang="en-IL"/>
          </a:p>
        </p:txBody>
      </p:sp>
      <p:sp>
        <p:nvSpPr>
          <p:cNvPr id="6" name="כותרת 1">
            <a:extLst>
              <a:ext uri="{FF2B5EF4-FFF2-40B4-BE49-F238E27FC236}">
                <a16:creationId xmlns:a16="http://schemas.microsoft.com/office/drawing/2014/main" id="{A17EE9BB-301D-4388-84D8-ABAF3E7360F7}"/>
              </a:ext>
            </a:extLst>
          </p:cNvPr>
          <p:cNvSpPr txBox="1">
            <a:spLocks/>
          </p:cNvSpPr>
          <p:nvPr/>
        </p:nvSpPr>
        <p:spPr>
          <a:xfrm>
            <a:off x="7904401"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First step - scraping</a:t>
            </a:r>
            <a:endParaRPr lang="en-IL" sz="3200" dirty="0"/>
          </a:p>
        </p:txBody>
      </p:sp>
    </p:spTree>
    <p:extLst>
      <p:ext uri="{BB962C8B-B14F-4D97-AF65-F5344CB8AC3E}">
        <p14:creationId xmlns:p14="http://schemas.microsoft.com/office/powerpoint/2010/main" val="28380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9EE11C5-4AFE-49CD-9D67-D136A08C4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799" y="1508668"/>
            <a:ext cx="3652263" cy="2338754"/>
          </a:xfrm>
          <a:prstGeom prst="rect">
            <a:avLst/>
          </a:prstGeom>
          <a:ln>
            <a:noFill/>
          </a:ln>
          <a:effectLst>
            <a:softEdge rad="112500"/>
          </a:effectLst>
        </p:spPr>
      </p:pic>
      <p:sp>
        <p:nvSpPr>
          <p:cNvPr id="2" name="כותרת 1">
            <a:extLst>
              <a:ext uri="{FF2B5EF4-FFF2-40B4-BE49-F238E27FC236}">
                <a16:creationId xmlns:a16="http://schemas.microsoft.com/office/drawing/2014/main" id="{C76CF82D-7218-46D4-96AB-5003253ABBF5}"/>
              </a:ext>
            </a:extLst>
          </p:cNvPr>
          <p:cNvSpPr>
            <a:spLocks noGrp="1"/>
          </p:cNvSpPr>
          <p:nvPr>
            <p:ph type="title"/>
          </p:nvPr>
        </p:nvSpPr>
        <p:spPr/>
        <p:txBody>
          <a:bodyPr vert="horz" lIns="91440" tIns="45720" rIns="91440" bIns="45720" rtlCol="0" anchor="ctr">
            <a:normAutofit/>
          </a:bodyPr>
          <a:lstStyle/>
          <a:p>
            <a:r>
              <a:rPr lang="en-GB" sz="4800" dirty="0"/>
              <a:t>Scraping </a:t>
            </a:r>
            <a:r>
              <a:rPr lang="en-GB" sz="4800" dirty="0" err="1"/>
              <a:t>ncaa</a:t>
            </a:r>
            <a:r>
              <a:rPr lang="en-GB" sz="4800" dirty="0"/>
              <a:t> data from realgm</a:t>
            </a:r>
            <a:endParaRPr lang="en-IL" sz="4800" dirty="0"/>
          </a:p>
        </p:txBody>
      </p:sp>
      <p:sp>
        <p:nvSpPr>
          <p:cNvPr id="3" name="מציין מיקום תוכן 2">
            <a:extLst>
              <a:ext uri="{FF2B5EF4-FFF2-40B4-BE49-F238E27FC236}">
                <a16:creationId xmlns:a16="http://schemas.microsoft.com/office/drawing/2014/main" id="{E200869C-6C48-4AFC-9CA5-4A4B70923509}"/>
              </a:ext>
            </a:extLst>
          </p:cNvPr>
          <p:cNvSpPr>
            <a:spLocks noGrp="1"/>
          </p:cNvSpPr>
          <p:nvPr>
            <p:ph idx="1"/>
          </p:nvPr>
        </p:nvSpPr>
        <p:spPr/>
        <p:txBody>
          <a:bodyPr/>
          <a:lstStyle/>
          <a:p>
            <a:pPr marL="457200" indent="-457200">
              <a:buFont typeface="+mj-lt"/>
              <a:buAutoNum type="arabicPeriod"/>
            </a:pPr>
            <a:endParaRPr lang="en-US" dirty="0"/>
          </a:p>
          <a:p>
            <a:pPr marL="457200" indent="-457200">
              <a:buFont typeface="+mj-lt"/>
              <a:buAutoNum type="arabicPeriod"/>
            </a:pPr>
            <a:endParaRPr lang="en-US" dirty="0"/>
          </a:p>
        </p:txBody>
      </p:sp>
      <p:sp>
        <p:nvSpPr>
          <p:cNvPr id="4" name="מציין מיקום של מספר שקופית 3">
            <a:extLst>
              <a:ext uri="{FF2B5EF4-FFF2-40B4-BE49-F238E27FC236}">
                <a16:creationId xmlns:a16="http://schemas.microsoft.com/office/drawing/2014/main" id="{E92B7108-E287-4201-A5A9-09B01C0B8097}"/>
              </a:ext>
            </a:extLst>
          </p:cNvPr>
          <p:cNvSpPr>
            <a:spLocks noGrp="1"/>
          </p:cNvSpPr>
          <p:nvPr>
            <p:ph type="sldNum" sz="quarter" idx="12"/>
          </p:nvPr>
        </p:nvSpPr>
        <p:spPr/>
        <p:txBody>
          <a:bodyPr/>
          <a:lstStyle/>
          <a:p>
            <a:fld id="{9D76D3D2-DA57-46D7-857A-F57748E77705}" type="slidenum">
              <a:rPr lang="en-IL" smtClean="0"/>
              <a:t>7</a:t>
            </a:fld>
            <a:endParaRPr lang="en-IL"/>
          </a:p>
        </p:txBody>
      </p:sp>
      <p:sp>
        <p:nvSpPr>
          <p:cNvPr id="6" name="כותרת 1">
            <a:extLst>
              <a:ext uri="{FF2B5EF4-FFF2-40B4-BE49-F238E27FC236}">
                <a16:creationId xmlns:a16="http://schemas.microsoft.com/office/drawing/2014/main" id="{A17EE9BB-301D-4388-84D8-ABAF3E7360F7}"/>
              </a:ext>
            </a:extLst>
          </p:cNvPr>
          <p:cNvSpPr txBox="1">
            <a:spLocks/>
          </p:cNvSpPr>
          <p:nvPr/>
        </p:nvSpPr>
        <p:spPr>
          <a:xfrm>
            <a:off x="7904401"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First step - scraping</a:t>
            </a:r>
            <a:endParaRPr lang="en-IL" sz="3200" dirty="0"/>
          </a:p>
        </p:txBody>
      </p:sp>
      <p:sp>
        <p:nvSpPr>
          <p:cNvPr id="7" name="מלבן 6">
            <a:extLst>
              <a:ext uri="{FF2B5EF4-FFF2-40B4-BE49-F238E27FC236}">
                <a16:creationId xmlns:a16="http://schemas.microsoft.com/office/drawing/2014/main" id="{4F207E48-4971-44E3-A82B-903152E3ACBE}"/>
              </a:ext>
            </a:extLst>
          </p:cNvPr>
          <p:cNvSpPr/>
          <p:nvPr/>
        </p:nvSpPr>
        <p:spPr>
          <a:xfrm>
            <a:off x="463062" y="1738590"/>
            <a:ext cx="6096000" cy="1200329"/>
          </a:xfrm>
          <a:prstGeom prst="rect">
            <a:avLst/>
          </a:prstGeom>
        </p:spPr>
        <p:txBody>
          <a:bodyPr>
            <a:spAutoFit/>
          </a:bodyPr>
          <a:lstStyle/>
          <a:p>
            <a:pPr marL="457200" indent="-457200">
              <a:buFont typeface="+mj-lt"/>
              <a:buAutoNum type="arabicPeriod"/>
            </a:pPr>
            <a:r>
              <a:rPr lang="en-US" dirty="0"/>
              <a:t>Scraping using BeautifulSoup</a:t>
            </a:r>
          </a:p>
          <a:p>
            <a:pPr marL="457200" indent="-457200">
              <a:buFont typeface="+mj-lt"/>
              <a:buAutoNum type="arabicPeriod"/>
            </a:pPr>
            <a:r>
              <a:rPr lang="en-US" dirty="0"/>
              <a:t>Scraping the NCAA players from 2003-2019</a:t>
            </a:r>
          </a:p>
          <a:p>
            <a:pPr marL="457200" indent="-457200">
              <a:buFont typeface="+mj-lt"/>
              <a:buAutoNum type="arabicPeriod"/>
            </a:pPr>
            <a:r>
              <a:rPr lang="en-US" dirty="0"/>
              <a:t>Creating a table which contains each player total </a:t>
            </a:r>
            <a:br>
              <a:rPr lang="en-US" dirty="0"/>
            </a:br>
            <a:r>
              <a:rPr lang="en-US" dirty="0"/>
              <a:t>and average using the scraped data.</a:t>
            </a:r>
          </a:p>
        </p:txBody>
      </p:sp>
    </p:spTree>
    <p:extLst>
      <p:ext uri="{BB962C8B-B14F-4D97-AF65-F5344CB8AC3E}">
        <p14:creationId xmlns:p14="http://schemas.microsoft.com/office/powerpoint/2010/main" val="142819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9EE11C5-4AFE-49CD-9D67-D136A08C4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586" y="1508668"/>
            <a:ext cx="3430689" cy="2338754"/>
          </a:xfrm>
          <a:prstGeom prst="rect">
            <a:avLst/>
          </a:prstGeom>
          <a:ln>
            <a:noFill/>
          </a:ln>
          <a:effectLst>
            <a:softEdge rad="112500"/>
          </a:effectLst>
        </p:spPr>
      </p:pic>
      <p:sp>
        <p:nvSpPr>
          <p:cNvPr id="2" name="כותרת 1">
            <a:extLst>
              <a:ext uri="{FF2B5EF4-FFF2-40B4-BE49-F238E27FC236}">
                <a16:creationId xmlns:a16="http://schemas.microsoft.com/office/drawing/2014/main" id="{C76CF82D-7218-46D4-96AB-5003253ABBF5}"/>
              </a:ext>
            </a:extLst>
          </p:cNvPr>
          <p:cNvSpPr>
            <a:spLocks noGrp="1"/>
          </p:cNvSpPr>
          <p:nvPr>
            <p:ph type="title"/>
          </p:nvPr>
        </p:nvSpPr>
        <p:spPr/>
        <p:txBody>
          <a:bodyPr vert="horz" lIns="91440" tIns="45720" rIns="91440" bIns="45720" rtlCol="0" anchor="ctr">
            <a:normAutofit/>
          </a:bodyPr>
          <a:lstStyle/>
          <a:p>
            <a:r>
              <a:rPr lang="en-GB" sz="4800" dirty="0"/>
              <a:t>Scraping </a:t>
            </a:r>
            <a:r>
              <a:rPr lang="en-GB" sz="4800" dirty="0" err="1"/>
              <a:t>nba</a:t>
            </a:r>
            <a:r>
              <a:rPr lang="en-GB" sz="4800" dirty="0"/>
              <a:t> drafts data from basketball-</a:t>
            </a:r>
            <a:r>
              <a:rPr lang="en-GB" sz="4800" dirty="0" err="1"/>
              <a:t>referance</a:t>
            </a:r>
            <a:endParaRPr lang="en-IL" sz="4800" dirty="0"/>
          </a:p>
        </p:txBody>
      </p:sp>
      <p:sp>
        <p:nvSpPr>
          <p:cNvPr id="3" name="מציין מיקום תוכן 2">
            <a:extLst>
              <a:ext uri="{FF2B5EF4-FFF2-40B4-BE49-F238E27FC236}">
                <a16:creationId xmlns:a16="http://schemas.microsoft.com/office/drawing/2014/main" id="{E200869C-6C48-4AFC-9CA5-4A4B70923509}"/>
              </a:ext>
            </a:extLst>
          </p:cNvPr>
          <p:cNvSpPr>
            <a:spLocks noGrp="1"/>
          </p:cNvSpPr>
          <p:nvPr>
            <p:ph idx="1"/>
          </p:nvPr>
        </p:nvSpPr>
        <p:spPr/>
        <p:txBody>
          <a:bodyPr/>
          <a:lstStyle/>
          <a:p>
            <a:pPr marL="457200" indent="-457200">
              <a:buFont typeface="+mj-lt"/>
              <a:buAutoNum type="arabicPeriod"/>
            </a:pPr>
            <a:endParaRPr lang="en-US" dirty="0"/>
          </a:p>
          <a:p>
            <a:pPr marL="457200" indent="-457200">
              <a:buFont typeface="+mj-lt"/>
              <a:buAutoNum type="arabicPeriod"/>
            </a:pPr>
            <a:r>
              <a:rPr lang="en-US" dirty="0"/>
              <a:t>Scarping using BeautifulSoup</a:t>
            </a:r>
          </a:p>
          <a:p>
            <a:pPr marL="457200" indent="-457200">
              <a:buFont typeface="+mj-lt"/>
              <a:buAutoNum type="arabicPeriod"/>
            </a:pPr>
            <a:r>
              <a:rPr lang="en-US" dirty="0"/>
              <a:t>Add draft year and draft pick for each player</a:t>
            </a:r>
          </a:p>
          <a:p>
            <a:pPr marL="457200" indent="-457200">
              <a:buFont typeface="+mj-lt"/>
              <a:buAutoNum type="arabicPeriod"/>
            </a:pPr>
            <a:r>
              <a:rPr lang="en-US" dirty="0"/>
              <a:t>Merging the dataframe with NCAA stats</a:t>
            </a:r>
          </a:p>
        </p:txBody>
      </p:sp>
      <p:sp>
        <p:nvSpPr>
          <p:cNvPr id="4" name="מציין מיקום של מספר שקופית 3">
            <a:extLst>
              <a:ext uri="{FF2B5EF4-FFF2-40B4-BE49-F238E27FC236}">
                <a16:creationId xmlns:a16="http://schemas.microsoft.com/office/drawing/2014/main" id="{E92B7108-E287-4201-A5A9-09B01C0B8097}"/>
              </a:ext>
            </a:extLst>
          </p:cNvPr>
          <p:cNvSpPr>
            <a:spLocks noGrp="1"/>
          </p:cNvSpPr>
          <p:nvPr>
            <p:ph type="sldNum" sz="quarter" idx="12"/>
          </p:nvPr>
        </p:nvSpPr>
        <p:spPr/>
        <p:txBody>
          <a:bodyPr/>
          <a:lstStyle/>
          <a:p>
            <a:fld id="{9D76D3D2-DA57-46D7-857A-F57748E77705}" type="slidenum">
              <a:rPr lang="en-IL" smtClean="0"/>
              <a:t>8</a:t>
            </a:fld>
            <a:endParaRPr lang="en-IL"/>
          </a:p>
        </p:txBody>
      </p:sp>
      <p:sp>
        <p:nvSpPr>
          <p:cNvPr id="6" name="כותרת 1">
            <a:extLst>
              <a:ext uri="{FF2B5EF4-FFF2-40B4-BE49-F238E27FC236}">
                <a16:creationId xmlns:a16="http://schemas.microsoft.com/office/drawing/2014/main" id="{A17EE9BB-301D-4388-84D8-ABAF3E7360F7}"/>
              </a:ext>
            </a:extLst>
          </p:cNvPr>
          <p:cNvSpPr txBox="1">
            <a:spLocks/>
          </p:cNvSpPr>
          <p:nvPr/>
        </p:nvSpPr>
        <p:spPr>
          <a:xfrm>
            <a:off x="7904401"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First step - scraping</a:t>
            </a:r>
            <a:endParaRPr lang="en-IL" sz="3200" dirty="0"/>
          </a:p>
        </p:txBody>
      </p:sp>
    </p:spTree>
    <p:extLst>
      <p:ext uri="{BB962C8B-B14F-4D97-AF65-F5344CB8AC3E}">
        <p14:creationId xmlns:p14="http://schemas.microsoft.com/office/powerpoint/2010/main" val="358201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6CF82D-7218-46D4-96AB-5003253ABBF5}"/>
              </a:ext>
            </a:extLst>
          </p:cNvPr>
          <p:cNvSpPr>
            <a:spLocks noGrp="1"/>
          </p:cNvSpPr>
          <p:nvPr>
            <p:ph type="title"/>
          </p:nvPr>
        </p:nvSpPr>
        <p:spPr/>
        <p:txBody>
          <a:bodyPr vert="horz" lIns="91440" tIns="45720" rIns="91440" bIns="45720" rtlCol="0" anchor="ctr">
            <a:normAutofit/>
          </a:bodyPr>
          <a:lstStyle/>
          <a:p>
            <a:r>
              <a:rPr lang="en-GB" sz="4800" dirty="0"/>
              <a:t>Our database</a:t>
            </a:r>
            <a:endParaRPr lang="en-IL" sz="4800" dirty="0"/>
          </a:p>
        </p:txBody>
      </p:sp>
      <p:sp>
        <p:nvSpPr>
          <p:cNvPr id="4" name="מציין מיקום של מספר שקופית 3">
            <a:extLst>
              <a:ext uri="{FF2B5EF4-FFF2-40B4-BE49-F238E27FC236}">
                <a16:creationId xmlns:a16="http://schemas.microsoft.com/office/drawing/2014/main" id="{E92B7108-E287-4201-A5A9-09B01C0B8097}"/>
              </a:ext>
            </a:extLst>
          </p:cNvPr>
          <p:cNvSpPr>
            <a:spLocks noGrp="1"/>
          </p:cNvSpPr>
          <p:nvPr>
            <p:ph type="sldNum" sz="quarter" idx="12"/>
          </p:nvPr>
        </p:nvSpPr>
        <p:spPr/>
        <p:txBody>
          <a:bodyPr/>
          <a:lstStyle/>
          <a:p>
            <a:fld id="{9D76D3D2-DA57-46D7-857A-F57748E77705}" type="slidenum">
              <a:rPr lang="en-IL" smtClean="0"/>
              <a:t>9</a:t>
            </a:fld>
            <a:endParaRPr lang="en-IL"/>
          </a:p>
        </p:txBody>
      </p:sp>
      <p:sp>
        <p:nvSpPr>
          <p:cNvPr id="6" name="כותרת 1">
            <a:extLst>
              <a:ext uri="{FF2B5EF4-FFF2-40B4-BE49-F238E27FC236}">
                <a16:creationId xmlns:a16="http://schemas.microsoft.com/office/drawing/2014/main" id="{A17EE9BB-301D-4388-84D8-ABAF3E7360F7}"/>
              </a:ext>
            </a:extLst>
          </p:cNvPr>
          <p:cNvSpPr txBox="1">
            <a:spLocks/>
          </p:cNvSpPr>
          <p:nvPr/>
        </p:nvSpPr>
        <p:spPr>
          <a:xfrm>
            <a:off x="7904401" y="6125751"/>
            <a:ext cx="4141060" cy="6591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200" dirty="0"/>
              <a:t>First step - scraping</a:t>
            </a:r>
            <a:endParaRPr lang="en-IL" sz="3200" dirty="0"/>
          </a:p>
        </p:txBody>
      </p:sp>
      <p:graphicFrame>
        <p:nvGraphicFramePr>
          <p:cNvPr id="9" name="מציין מיקום תוכן 8">
            <a:extLst>
              <a:ext uri="{FF2B5EF4-FFF2-40B4-BE49-F238E27FC236}">
                <a16:creationId xmlns:a16="http://schemas.microsoft.com/office/drawing/2014/main" id="{EF36D392-AACB-4625-A289-A6AA38427702}"/>
              </a:ext>
            </a:extLst>
          </p:cNvPr>
          <p:cNvGraphicFramePr>
            <a:graphicFrameLocks noGrp="1"/>
          </p:cNvGraphicFramePr>
          <p:nvPr>
            <p:ph idx="1"/>
            <p:extLst>
              <p:ext uri="{D42A27DB-BD31-4B8C-83A1-F6EECF244321}">
                <p14:modId xmlns:p14="http://schemas.microsoft.com/office/powerpoint/2010/main" val="2958250074"/>
              </p:ext>
            </p:extLst>
          </p:nvPr>
        </p:nvGraphicFramePr>
        <p:xfrm>
          <a:off x="1069975" y="2120900"/>
          <a:ext cx="10058400" cy="14833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891190683"/>
                    </a:ext>
                  </a:extLst>
                </a:gridCol>
                <a:gridCol w="2514600">
                  <a:extLst>
                    <a:ext uri="{9D8B030D-6E8A-4147-A177-3AD203B41FA5}">
                      <a16:colId xmlns:a16="http://schemas.microsoft.com/office/drawing/2014/main" val="1097324686"/>
                    </a:ext>
                  </a:extLst>
                </a:gridCol>
                <a:gridCol w="2514600">
                  <a:extLst>
                    <a:ext uri="{9D8B030D-6E8A-4147-A177-3AD203B41FA5}">
                      <a16:colId xmlns:a16="http://schemas.microsoft.com/office/drawing/2014/main" val="3274664360"/>
                    </a:ext>
                  </a:extLst>
                </a:gridCol>
                <a:gridCol w="2514600">
                  <a:extLst>
                    <a:ext uri="{9D8B030D-6E8A-4147-A177-3AD203B41FA5}">
                      <a16:colId xmlns:a16="http://schemas.microsoft.com/office/drawing/2014/main" val="3628823097"/>
                    </a:ext>
                  </a:extLst>
                </a:gridCol>
              </a:tblGrid>
              <a:tr h="370840">
                <a:tc>
                  <a:txBody>
                    <a:bodyPr/>
                    <a:lstStyle/>
                    <a:p>
                      <a:r>
                        <a:rPr lang="en-US" dirty="0"/>
                        <a:t>Data</a:t>
                      </a:r>
                      <a:endParaRPr lang="en-IL" dirty="0"/>
                    </a:p>
                  </a:txBody>
                  <a:tcPr/>
                </a:tc>
                <a:tc>
                  <a:txBody>
                    <a:bodyPr/>
                    <a:lstStyle/>
                    <a:p>
                      <a:r>
                        <a:rPr lang="en-US" dirty="0"/>
                        <a:t>Number of players</a:t>
                      </a:r>
                      <a:endParaRPr lang="en-IL" dirty="0"/>
                    </a:p>
                  </a:txBody>
                  <a:tcPr/>
                </a:tc>
                <a:tc>
                  <a:txBody>
                    <a:bodyPr/>
                    <a:lstStyle/>
                    <a:p>
                      <a:r>
                        <a:rPr lang="en-US" dirty="0"/>
                        <a:t>Number of stats</a:t>
                      </a:r>
                      <a:endParaRPr lang="en-IL" dirty="0"/>
                    </a:p>
                  </a:txBody>
                  <a:tcPr/>
                </a:tc>
                <a:tc>
                  <a:txBody>
                    <a:bodyPr/>
                    <a:lstStyle/>
                    <a:p>
                      <a:r>
                        <a:rPr lang="en-US" dirty="0"/>
                        <a:t>Seasons</a:t>
                      </a:r>
                      <a:endParaRPr lang="en-IL" dirty="0"/>
                    </a:p>
                  </a:txBody>
                  <a:tcPr/>
                </a:tc>
                <a:extLst>
                  <a:ext uri="{0D108BD9-81ED-4DB2-BD59-A6C34878D82A}">
                    <a16:rowId xmlns:a16="http://schemas.microsoft.com/office/drawing/2014/main" val="3888739883"/>
                  </a:ext>
                </a:extLst>
              </a:tr>
              <a:tr h="370840">
                <a:tc>
                  <a:txBody>
                    <a:bodyPr/>
                    <a:lstStyle/>
                    <a:p>
                      <a:r>
                        <a:rPr lang="en-US" dirty="0"/>
                        <a:t>NBA Players</a:t>
                      </a:r>
                      <a:endParaRPr lang="en-IL" dirty="0"/>
                    </a:p>
                  </a:txBody>
                  <a:tcPr/>
                </a:tc>
                <a:tc>
                  <a:txBody>
                    <a:bodyPr/>
                    <a:lstStyle/>
                    <a:p>
                      <a:r>
                        <a:rPr lang="en-IL" dirty="0"/>
                        <a:t>3088 </a:t>
                      </a:r>
                    </a:p>
                  </a:txBody>
                  <a:tcPr/>
                </a:tc>
                <a:tc>
                  <a:txBody>
                    <a:bodyPr/>
                    <a:lstStyle/>
                    <a:p>
                      <a:r>
                        <a:rPr lang="en-US" dirty="0"/>
                        <a:t>25</a:t>
                      </a:r>
                      <a:endParaRPr lang="en-IL" dirty="0"/>
                    </a:p>
                  </a:txBody>
                  <a:tcPr/>
                </a:tc>
                <a:tc>
                  <a:txBody>
                    <a:bodyPr/>
                    <a:lstStyle/>
                    <a:p>
                      <a:r>
                        <a:rPr lang="en-US" dirty="0"/>
                        <a:t>1981-Present</a:t>
                      </a:r>
                      <a:endParaRPr lang="en-IL" dirty="0"/>
                    </a:p>
                  </a:txBody>
                  <a:tcPr/>
                </a:tc>
                <a:extLst>
                  <a:ext uri="{0D108BD9-81ED-4DB2-BD59-A6C34878D82A}">
                    <a16:rowId xmlns:a16="http://schemas.microsoft.com/office/drawing/2014/main" val="1350397120"/>
                  </a:ext>
                </a:extLst>
              </a:tr>
              <a:tr h="370840">
                <a:tc>
                  <a:txBody>
                    <a:bodyPr/>
                    <a:lstStyle/>
                    <a:p>
                      <a:r>
                        <a:rPr lang="en-US" dirty="0"/>
                        <a:t>NCAA Players</a:t>
                      </a:r>
                      <a:endParaRPr lang="en-IL" dirty="0"/>
                    </a:p>
                  </a:txBody>
                  <a:tcPr/>
                </a:tc>
                <a:tc>
                  <a:txBody>
                    <a:bodyPr/>
                    <a:lstStyle/>
                    <a:p>
                      <a:r>
                        <a:rPr lang="en-IL" dirty="0"/>
                        <a:t>15456 </a:t>
                      </a:r>
                    </a:p>
                  </a:txBody>
                  <a:tcPr/>
                </a:tc>
                <a:tc>
                  <a:txBody>
                    <a:bodyPr/>
                    <a:lstStyle/>
                    <a:p>
                      <a:r>
                        <a:rPr lang="en-US" dirty="0"/>
                        <a:t>20</a:t>
                      </a:r>
                      <a:endParaRPr lang="en-IL" dirty="0"/>
                    </a:p>
                  </a:txBody>
                  <a:tcPr/>
                </a:tc>
                <a:tc>
                  <a:txBody>
                    <a:bodyPr/>
                    <a:lstStyle/>
                    <a:p>
                      <a:r>
                        <a:rPr lang="en-US" dirty="0"/>
                        <a:t>2003-Present</a:t>
                      </a:r>
                      <a:endParaRPr lang="en-IL" dirty="0"/>
                    </a:p>
                  </a:txBody>
                  <a:tcPr/>
                </a:tc>
                <a:extLst>
                  <a:ext uri="{0D108BD9-81ED-4DB2-BD59-A6C34878D82A}">
                    <a16:rowId xmlns:a16="http://schemas.microsoft.com/office/drawing/2014/main" val="2835869259"/>
                  </a:ext>
                </a:extLst>
              </a:tr>
              <a:tr h="370840">
                <a:tc>
                  <a:txBody>
                    <a:bodyPr/>
                    <a:lstStyle/>
                    <a:p>
                      <a:r>
                        <a:rPr lang="en-US" dirty="0"/>
                        <a:t>NBA Draft</a:t>
                      </a:r>
                      <a:endParaRPr lang="en-IL" dirty="0"/>
                    </a:p>
                  </a:txBody>
                  <a:tcPr/>
                </a:tc>
                <a:tc>
                  <a:txBody>
                    <a:bodyPr/>
                    <a:lstStyle/>
                    <a:p>
                      <a:r>
                        <a:rPr lang="en-IL" dirty="0"/>
                        <a:t>1742 </a:t>
                      </a:r>
                    </a:p>
                  </a:txBody>
                  <a:tcPr/>
                </a:tc>
                <a:tc>
                  <a:txBody>
                    <a:bodyPr/>
                    <a:lstStyle/>
                    <a:p>
                      <a:endParaRPr lang="en-IL" dirty="0"/>
                    </a:p>
                  </a:txBody>
                  <a:tcPr/>
                </a:tc>
                <a:tc>
                  <a:txBody>
                    <a:bodyPr/>
                    <a:lstStyle/>
                    <a:p>
                      <a:r>
                        <a:rPr lang="en-US" dirty="0"/>
                        <a:t>1989-Present</a:t>
                      </a:r>
                      <a:endParaRPr lang="en-IL" dirty="0"/>
                    </a:p>
                  </a:txBody>
                  <a:tcPr/>
                </a:tc>
                <a:extLst>
                  <a:ext uri="{0D108BD9-81ED-4DB2-BD59-A6C34878D82A}">
                    <a16:rowId xmlns:a16="http://schemas.microsoft.com/office/drawing/2014/main" val="3624683242"/>
                  </a:ext>
                </a:extLst>
              </a:tr>
            </a:tbl>
          </a:graphicData>
        </a:graphic>
      </p:graphicFrame>
    </p:spTree>
    <p:extLst>
      <p:ext uri="{BB962C8B-B14F-4D97-AF65-F5344CB8AC3E}">
        <p14:creationId xmlns:p14="http://schemas.microsoft.com/office/powerpoint/2010/main" val="3897315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וג עץ">
  <a:themeElements>
    <a:clrScheme name="סוג עץ">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סוג עץ">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סוג עץ">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סוג עץ</Template>
  <TotalTime>23650</TotalTime>
  <Words>2292</Words>
  <Application>Microsoft Office PowerPoint</Application>
  <PresentationFormat>מסך רחב</PresentationFormat>
  <Paragraphs>359</Paragraphs>
  <Slides>36</Slides>
  <Notes>0</Notes>
  <HiddenSlides>8</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36</vt:i4>
      </vt:variant>
    </vt:vector>
  </HeadingPairs>
  <TitlesOfParts>
    <vt:vector size="41" baseType="lpstr">
      <vt:lpstr>Calibri</vt:lpstr>
      <vt:lpstr>Rockwell</vt:lpstr>
      <vt:lpstr>Rockwell Condensed</vt:lpstr>
      <vt:lpstr>Wingdings</vt:lpstr>
      <vt:lpstr>סוג עץ</vt:lpstr>
      <vt:lpstr>2019 NBA draft – data mining project </vt:lpstr>
      <vt:lpstr>students</vt:lpstr>
      <vt:lpstr>Project Breakdown</vt:lpstr>
      <vt:lpstr>First step - scraping</vt:lpstr>
      <vt:lpstr>How did we create the database?</vt:lpstr>
      <vt:lpstr>Scraping NBA data from basketball-reference</vt:lpstr>
      <vt:lpstr>Scraping ncaa data from realgm</vt:lpstr>
      <vt:lpstr>Scraping nba drafts data from basketball-referance</vt:lpstr>
      <vt:lpstr>Our database</vt:lpstr>
      <vt:lpstr>second step - evaluate </vt:lpstr>
      <vt:lpstr>Answering a few questions</vt:lpstr>
      <vt:lpstr>Best college – the process</vt:lpstr>
      <vt:lpstr>Best college - grades</vt:lpstr>
      <vt:lpstr>Best college - grades</vt:lpstr>
      <vt:lpstr>Outside USA</vt:lpstr>
      <vt:lpstr>Outside USA – number of players</vt:lpstr>
      <vt:lpstr>Outside USA – stats</vt:lpstr>
      <vt:lpstr>How the game has changed?</vt:lpstr>
      <vt:lpstr>How the game has changed?</vt:lpstr>
      <vt:lpstr>How the game has changed?</vt:lpstr>
      <vt:lpstr>מצגת של PowerPoint‏</vt:lpstr>
      <vt:lpstr>How the game has changed?</vt:lpstr>
      <vt:lpstr>How the game has changed?</vt:lpstr>
      <vt:lpstr>How the game has changed?</vt:lpstr>
      <vt:lpstr>How the game has changed?</vt:lpstr>
      <vt:lpstr>Draft pick ~ performance?</vt:lpstr>
      <vt:lpstr>NCAA~ NBA?</vt:lpstr>
      <vt:lpstr>Clustering </vt:lpstr>
      <vt:lpstr>Clustering - tiers </vt:lpstr>
      <vt:lpstr>Clustering - Decision tree  </vt:lpstr>
      <vt:lpstr>Clustering - Naive Bayes</vt:lpstr>
      <vt:lpstr>Clustering – what can we find?</vt:lpstr>
      <vt:lpstr>Clustering - Breakdown –Heat map</vt:lpstr>
      <vt:lpstr>third step - Interpretation </vt:lpstr>
      <vt:lpstr>מצגת של PowerPoint‏</vt:lpstr>
      <vt:lpstr>third step - Interpretation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Moshe Gotam</dc:creator>
  <cp:lastModifiedBy>Moshe Gotam</cp:lastModifiedBy>
  <cp:revision>111</cp:revision>
  <dcterms:created xsi:type="dcterms:W3CDTF">2019-05-15T18:29:16Z</dcterms:created>
  <dcterms:modified xsi:type="dcterms:W3CDTF">2020-05-24T12:46:11Z</dcterms:modified>
</cp:coreProperties>
</file>